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69" r:id="rId3"/>
    <p:sldId id="282" r:id="rId4"/>
    <p:sldId id="273" r:id="rId5"/>
    <p:sldId id="276" r:id="rId6"/>
    <p:sldId id="283" r:id="rId7"/>
    <p:sldId id="297" r:id="rId8"/>
    <p:sldId id="265" r:id="rId9"/>
    <p:sldId id="271" r:id="rId10"/>
    <p:sldId id="267" r:id="rId11"/>
    <p:sldId id="298" r:id="rId12"/>
    <p:sldId id="270" r:id="rId13"/>
    <p:sldId id="268" r:id="rId14"/>
    <p:sldId id="277" r:id="rId15"/>
    <p:sldId id="280" r:id="rId16"/>
    <p:sldId id="279" r:id="rId17"/>
    <p:sldId id="281" r:id="rId18"/>
    <p:sldId id="278" r:id="rId19"/>
    <p:sldId id="272" r:id="rId20"/>
    <p:sldId id="274" r:id="rId21"/>
    <p:sldId id="284" r:id="rId22"/>
    <p:sldId id="294" r:id="rId23"/>
    <p:sldId id="285" r:id="rId24"/>
    <p:sldId id="295" r:id="rId25"/>
    <p:sldId id="286" r:id="rId26"/>
    <p:sldId id="287" r:id="rId27"/>
    <p:sldId id="296" r:id="rId28"/>
    <p:sldId id="288" r:id="rId29"/>
    <p:sldId id="289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2E12"/>
    <a:srgbClr val="FE0E0E"/>
    <a:srgbClr val="FFCC99"/>
    <a:srgbClr val="F94537"/>
    <a:srgbClr val="6176CF"/>
    <a:srgbClr val="CC3300"/>
    <a:srgbClr val="FFCC00"/>
    <a:srgbClr val="FF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6C68B-1B12-4038-87F5-2B40486ABF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55C46B-4E79-43F3-8FA9-F5A221B273B5}">
      <dgm:prSet phldrT="[Texto]"/>
      <dgm:spPr>
        <a:xfrm rot="16200000">
          <a:off x="-1875756" y="1960870"/>
          <a:ext cx="4390286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Presupuesto 2023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26FF8B3-BA8A-4332-9422-F1852DF1D42C}" type="parTrans" cxnId="{5B499EF2-3089-4FE4-B1DF-4E3F8FBB65FC}">
      <dgm:prSet/>
      <dgm:spPr/>
      <dgm:t>
        <a:bodyPr/>
        <a:lstStyle/>
        <a:p>
          <a:endParaRPr lang="es-ES"/>
        </a:p>
      </dgm:t>
    </dgm:pt>
    <dgm:pt modelId="{DB400E66-3FC6-49C8-9940-B039FE639DF2}" type="sibTrans" cxnId="{5B499EF2-3089-4FE4-B1DF-4E3F8FBB65FC}">
      <dgm:prSet/>
      <dgm:spPr/>
      <dgm:t>
        <a:bodyPr/>
        <a:lstStyle/>
        <a:p>
          <a:endParaRPr lang="es-ES"/>
        </a:p>
      </dgm:t>
    </dgm:pt>
    <dgm:pt modelId="{A419E569-3646-46CC-97A8-F2AD73C0C09C}">
      <dgm:prSet phldrT="[Texto]"/>
      <dgm:spPr>
        <a:xfrm>
          <a:off x="8600668" y="753791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Agricultura, Ganadería y Medio Ambiente  928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233C7F3-0E00-4B68-8B81-D937162D4F8C}" type="parTrans" cxnId="{63056DA4-7811-4BF6-8987-339D70CDDA3C}">
      <dgm:prSet/>
      <dgm:spPr>
        <a:xfrm>
          <a:off x="8181633" y="1027458"/>
          <a:ext cx="419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E5772EA-6E36-49F9-868C-00A77D5A713A}" type="sibTrans" cxnId="{63056DA4-7811-4BF6-8987-339D70CDDA3C}">
      <dgm:prSet/>
      <dgm:spPr/>
      <dgm:t>
        <a:bodyPr/>
        <a:lstStyle/>
        <a:p>
          <a:endParaRPr lang="es-ES"/>
        </a:p>
      </dgm:t>
    </dgm:pt>
    <dgm:pt modelId="{57AD9E8D-64ED-4742-9921-263DB42F8300}">
      <dgm:prSet phldrT="[Texto]"/>
      <dgm:spPr>
        <a:xfrm>
          <a:off x="8600897" y="1552257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Sanidad 2.549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961A984-5907-42D8-BCFE-540745ADB988}" type="parTrans" cxnId="{367D21B6-AC8B-43C2-A711-EAD387C12274}">
      <dgm:prSet/>
      <dgm:spPr>
        <a:xfrm>
          <a:off x="8181633" y="1825924"/>
          <a:ext cx="419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264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A58A7CB-5650-4320-92BD-1E08CF521D54}" type="sibTrans" cxnId="{367D21B6-AC8B-43C2-A711-EAD387C12274}">
      <dgm:prSet/>
      <dgm:spPr/>
      <dgm:t>
        <a:bodyPr/>
        <a:lstStyle/>
        <a:p>
          <a:endParaRPr lang="es-ES"/>
        </a:p>
      </dgm:t>
    </dgm:pt>
    <dgm:pt modelId="{8D71DA7B-4FBC-4F8D-BE25-1A9CC26D27EA}">
      <dgm:prSet phldrT="[Texto]"/>
      <dgm:spPr>
        <a:xfrm>
          <a:off x="3620352" y="2350724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Hacienda 57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DE3AEC-D8CA-4640-AFEE-183666B12A59}" type="parTrans" cxnId="{E85BAF7D-6A82-44F7-86A9-823E34E536BD}">
      <dgm:prSet/>
      <dgm:spPr>
        <a:xfrm>
          <a:off x="3153212" y="2624390"/>
          <a:ext cx="467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140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AFDB242-3351-4EE1-B12A-65E4FCE0383D}" type="sibTrans" cxnId="{E85BAF7D-6A82-44F7-86A9-823E34E536BD}">
      <dgm:prSet/>
      <dgm:spPr/>
      <dgm:t>
        <a:bodyPr/>
        <a:lstStyle/>
        <a:p>
          <a:endParaRPr lang="es-ES"/>
        </a:p>
      </dgm:t>
    </dgm:pt>
    <dgm:pt modelId="{9919B1DD-FFCA-4DF0-B4AD-016CACB42FAD}">
      <dgm:prSet/>
      <dgm:spPr>
        <a:xfrm>
          <a:off x="1058037" y="753791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Vicepresidencia 3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7BC26FD-09B3-462F-B8AB-4BA08504DF4A}" type="parTrans" cxnId="{BF4C68BA-468D-43B3-A1CB-5A0ED9752ED9}">
      <dgm:prSet/>
      <dgm:spPr>
        <a:xfrm>
          <a:off x="638773" y="1073178"/>
          <a:ext cx="419264" cy="1207079"/>
        </a:xfrm>
        <a:custGeom>
          <a:avLst/>
          <a:gdLst/>
          <a:ahLst/>
          <a:cxnLst/>
          <a:rect l="0" t="0" r="0" b="0"/>
          <a:pathLst>
            <a:path>
              <a:moveTo>
                <a:pt x="0" y="1207079"/>
              </a:moveTo>
              <a:lnTo>
                <a:pt x="209632" y="1207079"/>
              </a:lnTo>
              <a:lnTo>
                <a:pt x="209632" y="0"/>
              </a:lnTo>
              <a:lnTo>
                <a:pt x="41926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E0F09A9-3424-4392-8347-027D90B77CC3}" type="sibTrans" cxnId="{BF4C68BA-468D-43B3-A1CB-5A0ED9752ED9}">
      <dgm:prSet/>
      <dgm:spPr/>
      <dgm:t>
        <a:bodyPr/>
        <a:lstStyle/>
        <a:p>
          <a:endParaRPr lang="es-ES"/>
        </a:p>
      </dgm:t>
    </dgm:pt>
    <dgm:pt modelId="{581318EE-E6DE-4574-A21A-67025C8BF82E}">
      <dgm:prSet/>
      <dgm:spPr>
        <a:xfrm>
          <a:off x="3572247" y="753791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Vertebración, Movilidad y Vivienda 223M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3DA54D9-8F62-4DD3-A3F4-23A041559CDA}" type="parTrans" cxnId="{FB41B78E-94A2-4CE3-A2B6-A91A1AE86074}">
      <dgm:prSet/>
      <dgm:spPr>
        <a:xfrm>
          <a:off x="3153212" y="1027458"/>
          <a:ext cx="419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9840292-DD8B-47E4-ADFC-71D182059987}" type="sibTrans" cxnId="{FB41B78E-94A2-4CE3-A2B6-A91A1AE86074}">
      <dgm:prSet/>
      <dgm:spPr/>
      <dgm:t>
        <a:bodyPr/>
        <a:lstStyle/>
        <a:p>
          <a:endParaRPr lang="es-ES"/>
        </a:p>
      </dgm:t>
    </dgm:pt>
    <dgm:pt modelId="{059D1E2B-6B1E-4B44-A6AB-C778AE3CF683}">
      <dgm:prSet/>
      <dgm:spPr>
        <a:xfrm>
          <a:off x="1058037" y="1552257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Presidencia y RRII y  </a:t>
          </a:r>
          <a:r>
            <a:rPr lang="es-ES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Admón</a:t>
          </a:r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Comarcales 372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D7D9AB9-4937-4FA6-9035-9BAD2B2C5425}" type="parTrans" cxnId="{DD1F1A60-CBD3-4F7B-BE4D-188B5766B452}">
      <dgm:prSet/>
      <dgm:spPr>
        <a:xfrm>
          <a:off x="638773" y="1871644"/>
          <a:ext cx="419264" cy="408613"/>
        </a:xfrm>
        <a:custGeom>
          <a:avLst/>
          <a:gdLst/>
          <a:ahLst/>
          <a:cxnLst/>
          <a:rect l="0" t="0" r="0" b="0"/>
          <a:pathLst>
            <a:path>
              <a:moveTo>
                <a:pt x="0" y="408613"/>
              </a:moveTo>
              <a:lnTo>
                <a:pt x="209632" y="408613"/>
              </a:lnTo>
              <a:lnTo>
                <a:pt x="209632" y="0"/>
              </a:lnTo>
              <a:lnTo>
                <a:pt x="41926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5544720-F528-4B8F-80AC-DF6984CFF7A6}" type="sibTrans" cxnId="{DD1F1A60-CBD3-4F7B-BE4D-188B5766B452}">
      <dgm:prSet/>
      <dgm:spPr/>
      <dgm:t>
        <a:bodyPr/>
        <a:lstStyle/>
        <a:p>
          <a:endParaRPr lang="es-ES"/>
        </a:p>
      </dgm:t>
    </dgm:pt>
    <dgm:pt modelId="{C30AC215-60B3-4EBB-BAED-89F4A3235AD0}">
      <dgm:prSet/>
      <dgm:spPr>
        <a:xfrm>
          <a:off x="3572247" y="1552257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Economía, Planificación y Empleo 191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5285632-C5CE-407D-9131-B4FA32037841}" type="parTrans" cxnId="{6534EB45-924A-43B8-B343-9076892BE5E2}">
      <dgm:prSet/>
      <dgm:spPr>
        <a:xfrm>
          <a:off x="3153212" y="1825924"/>
          <a:ext cx="419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ED86F2F-BE9D-44B4-BB19-931CE2475ABD}" type="sibTrans" cxnId="{6534EB45-924A-43B8-B343-9076892BE5E2}">
      <dgm:prSet/>
      <dgm:spPr/>
      <dgm:t>
        <a:bodyPr/>
        <a:lstStyle/>
        <a:p>
          <a:endParaRPr lang="es-ES"/>
        </a:p>
      </dgm:t>
    </dgm:pt>
    <dgm:pt modelId="{CCC2A27E-94C5-4D67-876A-346AD3B5DA40}">
      <dgm:prSet/>
      <dgm:spPr>
        <a:xfrm>
          <a:off x="1058037" y="2350724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Ciencia, Universidad y </a:t>
          </a:r>
          <a:r>
            <a:rPr lang="es-ES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Scdad</a:t>
          </a:r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Conocimiento 321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00B9352-541A-4A68-9A8A-24474AA5308B}" type="parTrans" cxnId="{2C38EB89-9135-4B23-B95E-CA8363DB7881}">
      <dgm:prSet/>
      <dgm:spPr>
        <a:xfrm>
          <a:off x="638773" y="2280257"/>
          <a:ext cx="419264" cy="389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32" y="0"/>
              </a:lnTo>
              <a:lnTo>
                <a:pt x="209632" y="389853"/>
              </a:lnTo>
              <a:lnTo>
                <a:pt x="419264" y="389853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4810BED-7CB3-4E31-8F95-F99B8E38EC97}" type="sibTrans" cxnId="{2C38EB89-9135-4B23-B95E-CA8363DB7881}">
      <dgm:prSet/>
      <dgm:spPr/>
      <dgm:t>
        <a:bodyPr/>
        <a:lstStyle/>
        <a:p>
          <a:endParaRPr lang="es-ES"/>
        </a:p>
      </dgm:t>
    </dgm:pt>
    <dgm:pt modelId="{64F72579-FDCF-4830-B0B4-DCAFBEDCC754}">
      <dgm:prSet/>
      <dgm:spPr>
        <a:xfrm>
          <a:off x="6086458" y="753791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Educación, Cultura y </a:t>
          </a:r>
          <a:r>
            <a:rPr lang="es-ES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Deporte 1.196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2A840A2-06C0-4775-9AFD-17BB6FDA1EEA}" type="parTrans" cxnId="{29EC207D-BB03-4753-B14E-B71E6D6816A8}">
      <dgm:prSet/>
      <dgm:spPr>
        <a:xfrm>
          <a:off x="5667423" y="1027458"/>
          <a:ext cx="419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729D484-1533-4802-BB5B-4D8D07632476}" type="sibTrans" cxnId="{29EC207D-BB03-4753-B14E-B71E6D6816A8}">
      <dgm:prSet/>
      <dgm:spPr/>
      <dgm:t>
        <a:bodyPr/>
        <a:lstStyle/>
        <a:p>
          <a:endParaRPr lang="es-ES"/>
        </a:p>
      </dgm:t>
    </dgm:pt>
    <dgm:pt modelId="{832C78C3-7AC5-45C1-A8AE-D752433D1F96}">
      <dgm:prSet/>
      <dgm:spPr>
        <a:xfrm>
          <a:off x="6086458" y="1552257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Ciudanía y Derechos Sociales 478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1FD62F9-D425-4F6C-AFCB-07DE7BA66531}" type="parTrans" cxnId="{6467F3F9-BCDA-4918-BE34-070BA913553F}">
      <dgm:prSet/>
      <dgm:spPr>
        <a:xfrm>
          <a:off x="5667423" y="1825924"/>
          <a:ext cx="419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BC7780C-4DAB-4C1B-9011-202A8E9F72C1}" type="sibTrans" cxnId="{6467F3F9-BCDA-4918-BE34-070BA913553F}">
      <dgm:prSet/>
      <dgm:spPr/>
      <dgm:t>
        <a:bodyPr/>
        <a:lstStyle/>
        <a:p>
          <a:endParaRPr lang="es-ES"/>
        </a:p>
      </dgm:t>
    </dgm:pt>
    <dgm:pt modelId="{48251E82-C022-4B11-8CE6-35786462A4BB}">
      <dgm:prSet/>
      <dgm:spPr>
        <a:xfrm>
          <a:off x="6086458" y="2350724"/>
          <a:ext cx="2095175" cy="638773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Industria 234 M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432043C-BFBF-4951-BD2C-F9CB108FDE30}" type="sibTrans" cxnId="{554A9717-D173-440F-BFD1-9A1B57D49A1C}">
      <dgm:prSet/>
      <dgm:spPr/>
      <dgm:t>
        <a:bodyPr/>
        <a:lstStyle/>
        <a:p>
          <a:endParaRPr lang="es-ES"/>
        </a:p>
      </dgm:t>
    </dgm:pt>
    <dgm:pt modelId="{8180F9A2-F910-4FC5-93F5-70F4D181CF49}" type="parTrans" cxnId="{554A9717-D173-440F-BFD1-9A1B57D49A1C}">
      <dgm:prSet/>
      <dgm:spPr>
        <a:xfrm>
          <a:off x="5715528" y="2624390"/>
          <a:ext cx="370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9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86BE895-4CD2-4AD6-AAAE-0D35F759C005}" type="pres">
      <dgm:prSet presAssocID="{E916C68B-1B12-4038-87F5-2B40486ABF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F357DC-9AE9-4AF6-924A-EA23240F7DA6}" type="pres">
      <dgm:prSet presAssocID="{D355C46B-4E79-43F3-8FA9-F5A221B273B5}" presName="root1" presStyleCnt="0"/>
      <dgm:spPr/>
    </dgm:pt>
    <dgm:pt modelId="{A9310403-8BB1-477B-801F-1D89AF31F599}" type="pres">
      <dgm:prSet presAssocID="{D355C46B-4E79-43F3-8FA9-F5A221B273B5}" presName="LevelOneTextNode" presStyleLbl="node0" presStyleIdx="0" presStyleCnt="1" custScaleY="130587" custLinFactNeighborX="-36" custLinFactNeighborY="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D5EC75-9B63-43D5-9432-D8D716C4EBFB}" type="pres">
      <dgm:prSet presAssocID="{D355C46B-4E79-43F3-8FA9-F5A221B273B5}" presName="level2hierChild" presStyleCnt="0"/>
      <dgm:spPr/>
    </dgm:pt>
    <dgm:pt modelId="{3856228D-4DBA-4408-A7A7-3A87585C6BD6}" type="pres">
      <dgm:prSet presAssocID="{17BC26FD-09B3-462F-B8AB-4BA08504DF4A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A6F36DAA-19AA-4B51-9925-152478D8E61F}" type="pres">
      <dgm:prSet presAssocID="{17BC26FD-09B3-462F-B8AB-4BA08504DF4A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1B3D00E-E983-4360-A07E-9A605CF6E549}" type="pres">
      <dgm:prSet presAssocID="{9919B1DD-FFCA-4DF0-B4AD-016CACB42FAD}" presName="root2" presStyleCnt="0"/>
      <dgm:spPr/>
    </dgm:pt>
    <dgm:pt modelId="{D042C165-CDCD-4326-92D8-17D0DC5501EF}" type="pres">
      <dgm:prSet presAssocID="{9919B1DD-FFCA-4DF0-B4AD-016CACB42FA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8B5D19-FCA0-4383-B27C-9741FFB49728}" type="pres">
      <dgm:prSet presAssocID="{9919B1DD-FFCA-4DF0-B4AD-016CACB42FAD}" presName="level3hierChild" presStyleCnt="0"/>
      <dgm:spPr/>
    </dgm:pt>
    <dgm:pt modelId="{CD55466C-7A84-4021-95AC-C3EB8D0A8773}" type="pres">
      <dgm:prSet presAssocID="{73DA54D9-8F62-4DD3-A3F4-23A041559CDA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8AA564FA-46C1-415A-9A89-C25730D61FE3}" type="pres">
      <dgm:prSet presAssocID="{73DA54D9-8F62-4DD3-A3F4-23A041559CDA}" presName="connTx" presStyleLbl="parChTrans1D3" presStyleIdx="0" presStyleCnt="3"/>
      <dgm:spPr/>
      <dgm:t>
        <a:bodyPr/>
        <a:lstStyle/>
        <a:p>
          <a:endParaRPr lang="es-ES"/>
        </a:p>
      </dgm:t>
    </dgm:pt>
    <dgm:pt modelId="{C5EBE200-F2AB-490B-8A0A-220BB3918EE7}" type="pres">
      <dgm:prSet presAssocID="{581318EE-E6DE-4574-A21A-67025C8BF82E}" presName="root2" presStyleCnt="0"/>
      <dgm:spPr/>
    </dgm:pt>
    <dgm:pt modelId="{4EED8832-0D89-4BDC-ABC7-9599E03EB580}" type="pres">
      <dgm:prSet presAssocID="{581318EE-E6DE-4574-A21A-67025C8BF82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9838C2-A5F2-467F-9558-E61AAE65B4AF}" type="pres">
      <dgm:prSet presAssocID="{581318EE-E6DE-4574-A21A-67025C8BF82E}" presName="level3hierChild" presStyleCnt="0"/>
      <dgm:spPr/>
    </dgm:pt>
    <dgm:pt modelId="{D849DFFF-0027-46A7-B13F-70B5897D69E9}" type="pres">
      <dgm:prSet presAssocID="{12A840A2-06C0-4775-9AFD-17BB6FDA1EEA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125E2DE0-119C-490A-BB8D-BD7478ADAACA}" type="pres">
      <dgm:prSet presAssocID="{12A840A2-06C0-4775-9AFD-17BB6FDA1EEA}" presName="connTx" presStyleLbl="parChTrans1D4" presStyleIdx="0" presStyleCnt="5"/>
      <dgm:spPr/>
      <dgm:t>
        <a:bodyPr/>
        <a:lstStyle/>
        <a:p>
          <a:endParaRPr lang="es-ES"/>
        </a:p>
      </dgm:t>
    </dgm:pt>
    <dgm:pt modelId="{64436725-F0A0-4506-A73E-D5E4B230B281}" type="pres">
      <dgm:prSet presAssocID="{64F72579-FDCF-4830-B0B4-DCAFBEDCC754}" presName="root2" presStyleCnt="0"/>
      <dgm:spPr/>
    </dgm:pt>
    <dgm:pt modelId="{C275623C-4C5E-43AF-A60E-DA068BE9CA66}" type="pres">
      <dgm:prSet presAssocID="{64F72579-FDCF-4830-B0B4-DCAFBEDCC754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FA3DE2-14E8-41B8-90DF-569B0965FD81}" type="pres">
      <dgm:prSet presAssocID="{64F72579-FDCF-4830-B0B4-DCAFBEDCC754}" presName="level3hierChild" presStyleCnt="0"/>
      <dgm:spPr/>
    </dgm:pt>
    <dgm:pt modelId="{AE75B52F-BBB0-454E-A08E-03D6E019FB31}" type="pres">
      <dgm:prSet presAssocID="{E233C7F3-0E00-4B68-8B81-D937162D4F8C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968EFFF2-5394-41F9-A636-7A1B744C5582}" type="pres">
      <dgm:prSet presAssocID="{E233C7F3-0E00-4B68-8B81-D937162D4F8C}" presName="connTx" presStyleLbl="parChTrans1D4" presStyleIdx="1" presStyleCnt="5"/>
      <dgm:spPr/>
      <dgm:t>
        <a:bodyPr/>
        <a:lstStyle/>
        <a:p>
          <a:endParaRPr lang="es-ES"/>
        </a:p>
      </dgm:t>
    </dgm:pt>
    <dgm:pt modelId="{358A0B8D-2120-4C72-A246-CD1BF0C86D20}" type="pres">
      <dgm:prSet presAssocID="{A419E569-3646-46CC-97A8-F2AD73C0C09C}" presName="root2" presStyleCnt="0"/>
      <dgm:spPr/>
    </dgm:pt>
    <dgm:pt modelId="{ABB64314-18D1-4032-84A4-243C2322B750}" type="pres">
      <dgm:prSet presAssocID="{A419E569-3646-46CC-97A8-F2AD73C0C09C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C84FF-1652-4C01-9FF7-00AA36A8E954}" type="pres">
      <dgm:prSet presAssocID="{A419E569-3646-46CC-97A8-F2AD73C0C09C}" presName="level3hierChild" presStyleCnt="0"/>
      <dgm:spPr/>
    </dgm:pt>
    <dgm:pt modelId="{F4A0E9E6-8B2A-4829-92C2-892D4CE0B602}" type="pres">
      <dgm:prSet presAssocID="{7D7D9AB9-4937-4FA6-9035-9BAD2B2C5425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7471AF21-0679-460A-863E-DA79C4C1484C}" type="pres">
      <dgm:prSet presAssocID="{7D7D9AB9-4937-4FA6-9035-9BAD2B2C542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EE9E36D8-7026-4E33-8D06-79CEFB94C548}" type="pres">
      <dgm:prSet presAssocID="{059D1E2B-6B1E-4B44-A6AB-C778AE3CF683}" presName="root2" presStyleCnt="0"/>
      <dgm:spPr/>
    </dgm:pt>
    <dgm:pt modelId="{859376DE-C320-47C4-B9E3-BB0A060CD8F8}" type="pres">
      <dgm:prSet presAssocID="{059D1E2B-6B1E-4B44-A6AB-C778AE3CF68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7CB93F-84BD-40A4-814E-AC32BE4F52E5}" type="pres">
      <dgm:prSet presAssocID="{059D1E2B-6B1E-4B44-A6AB-C778AE3CF683}" presName="level3hierChild" presStyleCnt="0"/>
      <dgm:spPr/>
    </dgm:pt>
    <dgm:pt modelId="{FA814412-9DAD-4B9F-8199-F274051E206B}" type="pres">
      <dgm:prSet presAssocID="{B5285632-C5CE-407D-9131-B4FA32037841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7915F383-2052-444B-BF5A-3A962F856F66}" type="pres">
      <dgm:prSet presAssocID="{B5285632-C5CE-407D-9131-B4FA32037841}" presName="connTx" presStyleLbl="parChTrans1D3" presStyleIdx="1" presStyleCnt="3"/>
      <dgm:spPr/>
      <dgm:t>
        <a:bodyPr/>
        <a:lstStyle/>
        <a:p>
          <a:endParaRPr lang="es-ES"/>
        </a:p>
      </dgm:t>
    </dgm:pt>
    <dgm:pt modelId="{F38CB46E-CE47-4E65-8928-4F39D914DAC7}" type="pres">
      <dgm:prSet presAssocID="{C30AC215-60B3-4EBB-BAED-89F4A3235AD0}" presName="root2" presStyleCnt="0"/>
      <dgm:spPr/>
    </dgm:pt>
    <dgm:pt modelId="{117A3629-EEDE-43DC-A9A0-4B015C710741}" type="pres">
      <dgm:prSet presAssocID="{C30AC215-60B3-4EBB-BAED-89F4A3235AD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9A5906-B84A-4F7C-9072-F1D814FBA34B}" type="pres">
      <dgm:prSet presAssocID="{C30AC215-60B3-4EBB-BAED-89F4A3235AD0}" presName="level3hierChild" presStyleCnt="0"/>
      <dgm:spPr/>
    </dgm:pt>
    <dgm:pt modelId="{3DF7B809-F818-4D8D-9F7B-317354EFFA57}" type="pres">
      <dgm:prSet presAssocID="{91FD62F9-D425-4F6C-AFCB-07DE7BA66531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864E6EED-12FE-41DC-B8FE-384652C8F55C}" type="pres">
      <dgm:prSet presAssocID="{91FD62F9-D425-4F6C-AFCB-07DE7BA66531}" presName="connTx" presStyleLbl="parChTrans1D4" presStyleIdx="2" presStyleCnt="5"/>
      <dgm:spPr/>
      <dgm:t>
        <a:bodyPr/>
        <a:lstStyle/>
        <a:p>
          <a:endParaRPr lang="es-ES"/>
        </a:p>
      </dgm:t>
    </dgm:pt>
    <dgm:pt modelId="{AB1A041F-39C9-4DB0-A735-B61584E3AD39}" type="pres">
      <dgm:prSet presAssocID="{832C78C3-7AC5-45C1-A8AE-D752433D1F96}" presName="root2" presStyleCnt="0"/>
      <dgm:spPr/>
    </dgm:pt>
    <dgm:pt modelId="{984854EF-C124-44C8-B395-F56983E7576D}" type="pres">
      <dgm:prSet presAssocID="{832C78C3-7AC5-45C1-A8AE-D752433D1F96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3BC3E-C93E-4D05-9E78-9A6A8F46C642}" type="pres">
      <dgm:prSet presAssocID="{832C78C3-7AC5-45C1-A8AE-D752433D1F96}" presName="level3hierChild" presStyleCnt="0"/>
      <dgm:spPr/>
    </dgm:pt>
    <dgm:pt modelId="{7C7DFCA4-9143-41E8-9AED-6D507B41134B}" type="pres">
      <dgm:prSet presAssocID="{2961A984-5907-42D8-BCFE-540745ADB988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4B5C2A4C-9356-4499-9165-ECF66239BE80}" type="pres">
      <dgm:prSet presAssocID="{2961A984-5907-42D8-BCFE-540745ADB988}" presName="connTx" presStyleLbl="parChTrans1D4" presStyleIdx="3" presStyleCnt="5"/>
      <dgm:spPr/>
      <dgm:t>
        <a:bodyPr/>
        <a:lstStyle/>
        <a:p>
          <a:endParaRPr lang="es-ES"/>
        </a:p>
      </dgm:t>
    </dgm:pt>
    <dgm:pt modelId="{5354FB9E-4E19-4775-9201-283D57D6A145}" type="pres">
      <dgm:prSet presAssocID="{57AD9E8D-64ED-4742-9921-263DB42F8300}" presName="root2" presStyleCnt="0"/>
      <dgm:spPr/>
    </dgm:pt>
    <dgm:pt modelId="{83D5056C-936A-491E-8617-064E555F9C39}" type="pres">
      <dgm:prSet presAssocID="{57AD9E8D-64ED-4742-9921-263DB42F8300}" presName="LevelTwoTextNode" presStyleLbl="node4" presStyleIdx="3" presStyleCnt="5" custLinFactNeighborX="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03ECD1-F657-42FC-BBFC-BAF789E5AB59}" type="pres">
      <dgm:prSet presAssocID="{57AD9E8D-64ED-4742-9921-263DB42F8300}" presName="level3hierChild" presStyleCnt="0"/>
      <dgm:spPr/>
    </dgm:pt>
    <dgm:pt modelId="{FD7BC31E-581C-4FA9-B569-27B23CEF8FF7}" type="pres">
      <dgm:prSet presAssocID="{B00B9352-541A-4A68-9A8A-24474AA5308B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14C920E1-4E22-4A8A-A397-A88F88BC863C}" type="pres">
      <dgm:prSet presAssocID="{B00B9352-541A-4A68-9A8A-24474AA5308B}" presName="connTx" presStyleLbl="parChTrans1D2" presStyleIdx="2" presStyleCnt="3"/>
      <dgm:spPr/>
      <dgm:t>
        <a:bodyPr/>
        <a:lstStyle/>
        <a:p>
          <a:endParaRPr lang="es-ES"/>
        </a:p>
      </dgm:t>
    </dgm:pt>
    <dgm:pt modelId="{1D0F9C13-2B68-4653-B2FA-17221E7FDD45}" type="pres">
      <dgm:prSet presAssocID="{CCC2A27E-94C5-4D67-876A-346AD3B5DA40}" presName="root2" presStyleCnt="0"/>
      <dgm:spPr/>
    </dgm:pt>
    <dgm:pt modelId="{51F16833-DEF4-44B5-98D8-55EF7BC6D96A}" type="pres">
      <dgm:prSet presAssocID="{CCC2A27E-94C5-4D67-876A-346AD3B5DA4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B20346-CF53-47AA-A403-2C5CAB60E0CD}" type="pres">
      <dgm:prSet presAssocID="{CCC2A27E-94C5-4D67-876A-346AD3B5DA40}" presName="level3hierChild" presStyleCnt="0"/>
      <dgm:spPr/>
    </dgm:pt>
    <dgm:pt modelId="{F57CA02E-8F9D-4CA9-B3A4-C0BA6176D07A}" type="pres">
      <dgm:prSet presAssocID="{C5DE3AEC-D8CA-4640-AFEE-183666B12A59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F7E6312B-02C8-498D-9781-A026ABCB3441}" type="pres">
      <dgm:prSet presAssocID="{C5DE3AEC-D8CA-4640-AFEE-183666B12A59}" presName="connTx" presStyleLbl="parChTrans1D3" presStyleIdx="2" presStyleCnt="3"/>
      <dgm:spPr/>
      <dgm:t>
        <a:bodyPr/>
        <a:lstStyle/>
        <a:p>
          <a:endParaRPr lang="es-ES"/>
        </a:p>
      </dgm:t>
    </dgm:pt>
    <dgm:pt modelId="{F3A6F5B6-4B45-4463-BD68-C09CDC49E92C}" type="pres">
      <dgm:prSet presAssocID="{8D71DA7B-4FBC-4F8D-BE25-1A9CC26D27EA}" presName="root2" presStyleCnt="0"/>
      <dgm:spPr/>
    </dgm:pt>
    <dgm:pt modelId="{733E4C7F-4528-4316-AF8A-5A5094074ABD}" type="pres">
      <dgm:prSet presAssocID="{8D71DA7B-4FBC-4F8D-BE25-1A9CC26D27EA}" presName="LevelTwoTextNode" presStyleLbl="node3" presStyleIdx="2" presStyleCnt="3" custLinFactNeighborX="2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331995-DC7D-4696-AA5B-7F67AFE1B950}" type="pres">
      <dgm:prSet presAssocID="{8D71DA7B-4FBC-4F8D-BE25-1A9CC26D27EA}" presName="level3hierChild" presStyleCnt="0"/>
      <dgm:spPr/>
    </dgm:pt>
    <dgm:pt modelId="{2E6F7172-B840-4382-8B59-7305CE8DBB1E}" type="pres">
      <dgm:prSet presAssocID="{8180F9A2-F910-4FC5-93F5-70F4D181CF49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D93770DA-D1EA-40F0-AC20-9583342A8C37}" type="pres">
      <dgm:prSet presAssocID="{8180F9A2-F910-4FC5-93F5-70F4D181CF49}" presName="connTx" presStyleLbl="parChTrans1D4" presStyleIdx="4" presStyleCnt="5"/>
      <dgm:spPr/>
      <dgm:t>
        <a:bodyPr/>
        <a:lstStyle/>
        <a:p>
          <a:endParaRPr lang="es-ES"/>
        </a:p>
      </dgm:t>
    </dgm:pt>
    <dgm:pt modelId="{66E558DB-A28A-426E-B2B5-1E708C16FAEA}" type="pres">
      <dgm:prSet presAssocID="{48251E82-C022-4B11-8CE6-35786462A4BB}" presName="root2" presStyleCnt="0"/>
      <dgm:spPr/>
    </dgm:pt>
    <dgm:pt modelId="{7575EE82-FCCD-4CB9-93C7-BA5AAD145A48}" type="pres">
      <dgm:prSet presAssocID="{48251E82-C022-4B11-8CE6-35786462A4BB}" presName="LevelTwoTextNode" presStyleLbl="node4" presStyleIdx="4" presStyleCnt="5" custLinFactNeighborX="1956" custLinFactNeighborY="-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B55099-A520-4359-8432-B840436A16F0}" type="pres">
      <dgm:prSet presAssocID="{48251E82-C022-4B11-8CE6-35786462A4BB}" presName="level3hierChild" presStyleCnt="0"/>
      <dgm:spPr/>
    </dgm:pt>
  </dgm:ptLst>
  <dgm:cxnLst>
    <dgm:cxn modelId="{6534EB45-924A-43B8-B343-9076892BE5E2}" srcId="{059D1E2B-6B1E-4B44-A6AB-C778AE3CF683}" destId="{C30AC215-60B3-4EBB-BAED-89F4A3235AD0}" srcOrd="0" destOrd="0" parTransId="{B5285632-C5CE-407D-9131-B4FA32037841}" sibTransId="{BED86F2F-BE9D-44B4-BB19-931CE2475ABD}"/>
    <dgm:cxn modelId="{EEB230C7-EA74-4FE2-8ED4-401736D8A90C}" type="presOf" srcId="{7D7D9AB9-4937-4FA6-9035-9BAD2B2C5425}" destId="{7471AF21-0679-460A-863E-DA79C4C1484C}" srcOrd="1" destOrd="0" presId="urn:microsoft.com/office/officeart/2008/layout/HorizontalMultiLevelHierarchy"/>
    <dgm:cxn modelId="{6467F3F9-BCDA-4918-BE34-070BA913553F}" srcId="{C30AC215-60B3-4EBB-BAED-89F4A3235AD0}" destId="{832C78C3-7AC5-45C1-A8AE-D752433D1F96}" srcOrd="0" destOrd="0" parTransId="{91FD62F9-D425-4F6C-AFCB-07DE7BA66531}" sibTransId="{0BC7780C-4DAB-4C1B-9011-202A8E9F72C1}"/>
    <dgm:cxn modelId="{FB41B78E-94A2-4CE3-A2B6-A91A1AE86074}" srcId="{9919B1DD-FFCA-4DF0-B4AD-016CACB42FAD}" destId="{581318EE-E6DE-4574-A21A-67025C8BF82E}" srcOrd="0" destOrd="0" parTransId="{73DA54D9-8F62-4DD3-A3F4-23A041559CDA}" sibTransId="{D9840292-DD8B-47E4-ADFC-71D182059987}"/>
    <dgm:cxn modelId="{BF4C68BA-468D-43B3-A1CB-5A0ED9752ED9}" srcId="{D355C46B-4E79-43F3-8FA9-F5A221B273B5}" destId="{9919B1DD-FFCA-4DF0-B4AD-016CACB42FAD}" srcOrd="0" destOrd="0" parTransId="{17BC26FD-09B3-462F-B8AB-4BA08504DF4A}" sibTransId="{1E0F09A9-3424-4392-8347-027D90B77CC3}"/>
    <dgm:cxn modelId="{1016386C-3ACF-4BE3-A0DE-9CBADDAEBF2A}" type="presOf" srcId="{12A840A2-06C0-4775-9AFD-17BB6FDA1EEA}" destId="{D849DFFF-0027-46A7-B13F-70B5897D69E9}" srcOrd="0" destOrd="0" presId="urn:microsoft.com/office/officeart/2008/layout/HorizontalMultiLevelHierarchy"/>
    <dgm:cxn modelId="{29EC207D-BB03-4753-B14E-B71E6D6816A8}" srcId="{581318EE-E6DE-4574-A21A-67025C8BF82E}" destId="{64F72579-FDCF-4830-B0B4-DCAFBEDCC754}" srcOrd="0" destOrd="0" parTransId="{12A840A2-06C0-4775-9AFD-17BB6FDA1EEA}" sibTransId="{7729D484-1533-4802-BB5B-4D8D07632476}"/>
    <dgm:cxn modelId="{02D9021D-3FDE-44FB-B63F-93D5718CD5BB}" type="presOf" srcId="{B5285632-C5CE-407D-9131-B4FA32037841}" destId="{7915F383-2052-444B-BF5A-3A962F856F66}" srcOrd="1" destOrd="0" presId="urn:microsoft.com/office/officeart/2008/layout/HorizontalMultiLevelHierarchy"/>
    <dgm:cxn modelId="{2C38EB89-9135-4B23-B95E-CA8363DB7881}" srcId="{D355C46B-4E79-43F3-8FA9-F5A221B273B5}" destId="{CCC2A27E-94C5-4D67-876A-346AD3B5DA40}" srcOrd="2" destOrd="0" parTransId="{B00B9352-541A-4A68-9A8A-24474AA5308B}" sibTransId="{54810BED-7CB3-4E31-8F95-F99B8E38EC97}"/>
    <dgm:cxn modelId="{D9C70793-6382-4172-8C66-1464B9419DBF}" type="presOf" srcId="{832C78C3-7AC5-45C1-A8AE-D752433D1F96}" destId="{984854EF-C124-44C8-B395-F56983E7576D}" srcOrd="0" destOrd="0" presId="urn:microsoft.com/office/officeart/2008/layout/HorizontalMultiLevelHierarchy"/>
    <dgm:cxn modelId="{D42057E7-3BD1-475B-BDD1-38845F3A1999}" type="presOf" srcId="{57AD9E8D-64ED-4742-9921-263DB42F8300}" destId="{83D5056C-936A-491E-8617-064E555F9C39}" srcOrd="0" destOrd="0" presId="urn:microsoft.com/office/officeart/2008/layout/HorizontalMultiLevelHierarchy"/>
    <dgm:cxn modelId="{554A9717-D173-440F-BFD1-9A1B57D49A1C}" srcId="{8D71DA7B-4FBC-4F8D-BE25-1A9CC26D27EA}" destId="{48251E82-C022-4B11-8CE6-35786462A4BB}" srcOrd="0" destOrd="0" parTransId="{8180F9A2-F910-4FC5-93F5-70F4D181CF49}" sibTransId="{8432043C-BFBF-4951-BD2C-F9CB108FDE30}"/>
    <dgm:cxn modelId="{55FD2475-01DA-4338-98B5-21DDA80D1446}" type="presOf" srcId="{12A840A2-06C0-4775-9AFD-17BB6FDA1EEA}" destId="{125E2DE0-119C-490A-BB8D-BD7478ADAACA}" srcOrd="1" destOrd="0" presId="urn:microsoft.com/office/officeart/2008/layout/HorizontalMultiLevelHierarchy"/>
    <dgm:cxn modelId="{22395198-409E-41D0-BAEF-DCDA33E65434}" type="presOf" srcId="{17BC26FD-09B3-462F-B8AB-4BA08504DF4A}" destId="{A6F36DAA-19AA-4B51-9925-152478D8E61F}" srcOrd="1" destOrd="0" presId="urn:microsoft.com/office/officeart/2008/layout/HorizontalMultiLevelHierarchy"/>
    <dgm:cxn modelId="{E85BAF7D-6A82-44F7-86A9-823E34E536BD}" srcId="{CCC2A27E-94C5-4D67-876A-346AD3B5DA40}" destId="{8D71DA7B-4FBC-4F8D-BE25-1A9CC26D27EA}" srcOrd="0" destOrd="0" parTransId="{C5DE3AEC-D8CA-4640-AFEE-183666B12A59}" sibTransId="{6AFDB242-3351-4EE1-B12A-65E4FCE0383D}"/>
    <dgm:cxn modelId="{5FAD8385-5230-425A-A449-399650D41BB8}" type="presOf" srcId="{C5DE3AEC-D8CA-4640-AFEE-183666B12A59}" destId="{F57CA02E-8F9D-4CA9-B3A4-C0BA6176D07A}" srcOrd="0" destOrd="0" presId="urn:microsoft.com/office/officeart/2008/layout/HorizontalMultiLevelHierarchy"/>
    <dgm:cxn modelId="{57ECA5EC-4708-466D-BE52-B45F494CBD11}" type="presOf" srcId="{64F72579-FDCF-4830-B0B4-DCAFBEDCC754}" destId="{C275623C-4C5E-43AF-A60E-DA068BE9CA66}" srcOrd="0" destOrd="0" presId="urn:microsoft.com/office/officeart/2008/layout/HorizontalMultiLevelHierarchy"/>
    <dgm:cxn modelId="{C708FB9C-0E40-444A-B0D4-18E2B299CAF1}" type="presOf" srcId="{D355C46B-4E79-43F3-8FA9-F5A221B273B5}" destId="{A9310403-8BB1-477B-801F-1D89AF31F599}" srcOrd="0" destOrd="0" presId="urn:microsoft.com/office/officeart/2008/layout/HorizontalMultiLevelHierarchy"/>
    <dgm:cxn modelId="{D40324E9-934B-4543-BE40-8257845CF485}" type="presOf" srcId="{48251E82-C022-4B11-8CE6-35786462A4BB}" destId="{7575EE82-FCCD-4CB9-93C7-BA5AAD145A48}" srcOrd="0" destOrd="0" presId="urn:microsoft.com/office/officeart/2008/layout/HorizontalMultiLevelHierarchy"/>
    <dgm:cxn modelId="{DD1F1A60-CBD3-4F7B-BE4D-188B5766B452}" srcId="{D355C46B-4E79-43F3-8FA9-F5A221B273B5}" destId="{059D1E2B-6B1E-4B44-A6AB-C778AE3CF683}" srcOrd="1" destOrd="0" parTransId="{7D7D9AB9-4937-4FA6-9035-9BAD2B2C5425}" sibTransId="{85544720-F528-4B8F-80AC-DF6984CFF7A6}"/>
    <dgm:cxn modelId="{0BCFD49A-2A6C-4903-BB15-BFD4FF61DFAB}" type="presOf" srcId="{581318EE-E6DE-4574-A21A-67025C8BF82E}" destId="{4EED8832-0D89-4BDC-ABC7-9599E03EB580}" srcOrd="0" destOrd="0" presId="urn:microsoft.com/office/officeart/2008/layout/HorizontalMultiLevelHierarchy"/>
    <dgm:cxn modelId="{AB579AD9-6B0B-4220-AB75-0B2C4FE190F5}" type="presOf" srcId="{C30AC215-60B3-4EBB-BAED-89F4A3235AD0}" destId="{117A3629-EEDE-43DC-A9A0-4B015C710741}" srcOrd="0" destOrd="0" presId="urn:microsoft.com/office/officeart/2008/layout/HorizontalMultiLevelHierarchy"/>
    <dgm:cxn modelId="{9E95AD49-1C24-450F-A085-62BAC3EC0DBB}" type="presOf" srcId="{17BC26FD-09B3-462F-B8AB-4BA08504DF4A}" destId="{3856228D-4DBA-4408-A7A7-3A87585C6BD6}" srcOrd="0" destOrd="0" presId="urn:microsoft.com/office/officeart/2008/layout/HorizontalMultiLevelHierarchy"/>
    <dgm:cxn modelId="{94CDC920-8FCE-4C00-8D9C-780D2260B7F4}" type="presOf" srcId="{E233C7F3-0E00-4B68-8B81-D937162D4F8C}" destId="{AE75B52F-BBB0-454E-A08E-03D6E019FB31}" srcOrd="0" destOrd="0" presId="urn:microsoft.com/office/officeart/2008/layout/HorizontalMultiLevelHierarchy"/>
    <dgm:cxn modelId="{239347EA-AA50-49B6-9BD7-DD7311632059}" type="presOf" srcId="{2961A984-5907-42D8-BCFE-540745ADB988}" destId="{4B5C2A4C-9356-4499-9165-ECF66239BE80}" srcOrd="1" destOrd="0" presId="urn:microsoft.com/office/officeart/2008/layout/HorizontalMultiLevelHierarchy"/>
    <dgm:cxn modelId="{2BFA3687-0CA0-4294-B3C0-4988A1ECD52F}" type="presOf" srcId="{CCC2A27E-94C5-4D67-876A-346AD3B5DA40}" destId="{51F16833-DEF4-44B5-98D8-55EF7BC6D96A}" srcOrd="0" destOrd="0" presId="urn:microsoft.com/office/officeart/2008/layout/HorizontalMultiLevelHierarchy"/>
    <dgm:cxn modelId="{4AE1AB74-A8C2-4574-B60A-EBECF8EBF9CD}" type="presOf" srcId="{E916C68B-1B12-4038-87F5-2B40486ABF3D}" destId="{686BE895-4CD2-4AD6-AAAE-0D35F759C005}" srcOrd="0" destOrd="0" presId="urn:microsoft.com/office/officeart/2008/layout/HorizontalMultiLevelHierarchy"/>
    <dgm:cxn modelId="{A85DED88-387E-4F79-8DFA-57C2429D2063}" type="presOf" srcId="{8180F9A2-F910-4FC5-93F5-70F4D181CF49}" destId="{2E6F7172-B840-4382-8B59-7305CE8DBB1E}" srcOrd="0" destOrd="0" presId="urn:microsoft.com/office/officeart/2008/layout/HorizontalMultiLevelHierarchy"/>
    <dgm:cxn modelId="{C96E8C29-13D5-4902-A9F6-1C47209BCEA6}" type="presOf" srcId="{C5DE3AEC-D8CA-4640-AFEE-183666B12A59}" destId="{F7E6312B-02C8-498D-9781-A026ABCB3441}" srcOrd="1" destOrd="0" presId="urn:microsoft.com/office/officeart/2008/layout/HorizontalMultiLevelHierarchy"/>
    <dgm:cxn modelId="{93777F2D-253B-4F30-9D9B-684C2A4A7676}" type="presOf" srcId="{73DA54D9-8F62-4DD3-A3F4-23A041559CDA}" destId="{8AA564FA-46C1-415A-9A89-C25730D61FE3}" srcOrd="1" destOrd="0" presId="urn:microsoft.com/office/officeart/2008/layout/HorizontalMultiLevelHierarchy"/>
    <dgm:cxn modelId="{77C4FCC4-D875-4B47-A479-DACEE04F8BC2}" type="presOf" srcId="{B00B9352-541A-4A68-9A8A-24474AA5308B}" destId="{14C920E1-4E22-4A8A-A397-A88F88BC863C}" srcOrd="1" destOrd="0" presId="urn:microsoft.com/office/officeart/2008/layout/HorizontalMultiLevelHierarchy"/>
    <dgm:cxn modelId="{63056DA4-7811-4BF6-8987-339D70CDDA3C}" srcId="{64F72579-FDCF-4830-B0B4-DCAFBEDCC754}" destId="{A419E569-3646-46CC-97A8-F2AD73C0C09C}" srcOrd="0" destOrd="0" parTransId="{E233C7F3-0E00-4B68-8B81-D937162D4F8C}" sibTransId="{9E5772EA-6E36-49F9-868C-00A77D5A713A}"/>
    <dgm:cxn modelId="{DEE7FB31-9258-44A3-97D8-45332EB6051E}" type="presOf" srcId="{8180F9A2-F910-4FC5-93F5-70F4D181CF49}" destId="{D93770DA-D1EA-40F0-AC20-9583342A8C37}" srcOrd="1" destOrd="0" presId="urn:microsoft.com/office/officeart/2008/layout/HorizontalMultiLevelHierarchy"/>
    <dgm:cxn modelId="{33F6F3EB-7577-453F-9C3A-C0DC2DB3BCA8}" type="presOf" srcId="{A419E569-3646-46CC-97A8-F2AD73C0C09C}" destId="{ABB64314-18D1-4032-84A4-243C2322B750}" srcOrd="0" destOrd="0" presId="urn:microsoft.com/office/officeart/2008/layout/HorizontalMultiLevelHierarchy"/>
    <dgm:cxn modelId="{D194996A-8B30-4738-9711-A933F1604AFF}" type="presOf" srcId="{91FD62F9-D425-4F6C-AFCB-07DE7BA66531}" destId="{864E6EED-12FE-41DC-B8FE-384652C8F55C}" srcOrd="1" destOrd="0" presId="urn:microsoft.com/office/officeart/2008/layout/HorizontalMultiLevelHierarchy"/>
    <dgm:cxn modelId="{77CCDB27-C69D-4609-A193-697BFADA268F}" type="presOf" srcId="{91FD62F9-D425-4F6C-AFCB-07DE7BA66531}" destId="{3DF7B809-F818-4D8D-9F7B-317354EFFA57}" srcOrd="0" destOrd="0" presId="urn:microsoft.com/office/officeart/2008/layout/HorizontalMultiLevelHierarchy"/>
    <dgm:cxn modelId="{8FB05671-8E10-4C2C-9A56-0E672C4F2A01}" type="presOf" srcId="{E233C7F3-0E00-4B68-8B81-D937162D4F8C}" destId="{968EFFF2-5394-41F9-A636-7A1B744C5582}" srcOrd="1" destOrd="0" presId="urn:microsoft.com/office/officeart/2008/layout/HorizontalMultiLevelHierarchy"/>
    <dgm:cxn modelId="{B96E4B83-EA4E-45C0-82FC-9003DE14C4E4}" type="presOf" srcId="{9919B1DD-FFCA-4DF0-B4AD-016CACB42FAD}" destId="{D042C165-CDCD-4326-92D8-17D0DC5501EF}" srcOrd="0" destOrd="0" presId="urn:microsoft.com/office/officeart/2008/layout/HorizontalMultiLevelHierarchy"/>
    <dgm:cxn modelId="{80102C92-BE04-4D50-AD59-C52592C7ABB8}" type="presOf" srcId="{2961A984-5907-42D8-BCFE-540745ADB988}" destId="{7C7DFCA4-9143-41E8-9AED-6D507B41134B}" srcOrd="0" destOrd="0" presId="urn:microsoft.com/office/officeart/2008/layout/HorizontalMultiLevelHierarchy"/>
    <dgm:cxn modelId="{BFD49BEE-1F21-4B3A-937C-2E32A50E7C63}" type="presOf" srcId="{059D1E2B-6B1E-4B44-A6AB-C778AE3CF683}" destId="{859376DE-C320-47C4-B9E3-BB0A060CD8F8}" srcOrd="0" destOrd="0" presId="urn:microsoft.com/office/officeart/2008/layout/HorizontalMultiLevelHierarchy"/>
    <dgm:cxn modelId="{4DD3A48D-6EAD-4EC1-91A6-2E029D666D39}" type="presOf" srcId="{8D71DA7B-4FBC-4F8D-BE25-1A9CC26D27EA}" destId="{733E4C7F-4528-4316-AF8A-5A5094074ABD}" srcOrd="0" destOrd="0" presId="urn:microsoft.com/office/officeart/2008/layout/HorizontalMultiLevelHierarchy"/>
    <dgm:cxn modelId="{DC6A0926-8176-4CE4-A976-4ACCB8F0A49E}" type="presOf" srcId="{B00B9352-541A-4A68-9A8A-24474AA5308B}" destId="{FD7BC31E-581C-4FA9-B569-27B23CEF8FF7}" srcOrd="0" destOrd="0" presId="urn:microsoft.com/office/officeart/2008/layout/HorizontalMultiLevelHierarchy"/>
    <dgm:cxn modelId="{367D21B6-AC8B-43C2-A711-EAD387C12274}" srcId="{832C78C3-7AC5-45C1-A8AE-D752433D1F96}" destId="{57AD9E8D-64ED-4742-9921-263DB42F8300}" srcOrd="0" destOrd="0" parTransId="{2961A984-5907-42D8-BCFE-540745ADB988}" sibTransId="{3A58A7CB-5650-4320-92BD-1E08CF521D54}"/>
    <dgm:cxn modelId="{4D8EF4C2-181C-49D5-AABC-07AF9A2A7C56}" type="presOf" srcId="{7D7D9AB9-4937-4FA6-9035-9BAD2B2C5425}" destId="{F4A0E9E6-8B2A-4829-92C2-892D4CE0B602}" srcOrd="0" destOrd="0" presId="urn:microsoft.com/office/officeart/2008/layout/HorizontalMultiLevelHierarchy"/>
    <dgm:cxn modelId="{C14BCBD5-9BF6-442D-9A40-9CA98CDF3B93}" type="presOf" srcId="{B5285632-C5CE-407D-9131-B4FA32037841}" destId="{FA814412-9DAD-4B9F-8199-F274051E206B}" srcOrd="0" destOrd="0" presId="urn:microsoft.com/office/officeart/2008/layout/HorizontalMultiLevelHierarchy"/>
    <dgm:cxn modelId="{5484B8DE-6B03-4356-A002-A6A06C580D6F}" type="presOf" srcId="{73DA54D9-8F62-4DD3-A3F4-23A041559CDA}" destId="{CD55466C-7A84-4021-95AC-C3EB8D0A8773}" srcOrd="0" destOrd="0" presId="urn:microsoft.com/office/officeart/2008/layout/HorizontalMultiLevelHierarchy"/>
    <dgm:cxn modelId="{5B499EF2-3089-4FE4-B1DF-4E3F8FBB65FC}" srcId="{E916C68B-1B12-4038-87F5-2B40486ABF3D}" destId="{D355C46B-4E79-43F3-8FA9-F5A221B273B5}" srcOrd="0" destOrd="0" parTransId="{926FF8B3-BA8A-4332-9422-F1852DF1D42C}" sibTransId="{DB400E66-3FC6-49C8-9940-B039FE639DF2}"/>
    <dgm:cxn modelId="{229365BF-ABF6-41CE-992F-C463C0CFF5A7}" type="presParOf" srcId="{686BE895-4CD2-4AD6-AAAE-0D35F759C005}" destId="{58F357DC-9AE9-4AF6-924A-EA23240F7DA6}" srcOrd="0" destOrd="0" presId="urn:microsoft.com/office/officeart/2008/layout/HorizontalMultiLevelHierarchy"/>
    <dgm:cxn modelId="{F917F261-689B-4964-A075-C26DED8CDBD5}" type="presParOf" srcId="{58F357DC-9AE9-4AF6-924A-EA23240F7DA6}" destId="{A9310403-8BB1-477B-801F-1D89AF31F599}" srcOrd="0" destOrd="0" presId="urn:microsoft.com/office/officeart/2008/layout/HorizontalMultiLevelHierarchy"/>
    <dgm:cxn modelId="{126D75F7-8262-416A-8E8F-A27A4CC0BFF6}" type="presParOf" srcId="{58F357DC-9AE9-4AF6-924A-EA23240F7DA6}" destId="{18D5EC75-9B63-43D5-9432-D8D716C4EBFB}" srcOrd="1" destOrd="0" presId="urn:microsoft.com/office/officeart/2008/layout/HorizontalMultiLevelHierarchy"/>
    <dgm:cxn modelId="{07D47FD5-5A26-4A1D-90D8-A49B954E254A}" type="presParOf" srcId="{18D5EC75-9B63-43D5-9432-D8D716C4EBFB}" destId="{3856228D-4DBA-4408-A7A7-3A87585C6BD6}" srcOrd="0" destOrd="0" presId="urn:microsoft.com/office/officeart/2008/layout/HorizontalMultiLevelHierarchy"/>
    <dgm:cxn modelId="{F111FB42-6DE3-4F4C-BB15-A64FC09B13E9}" type="presParOf" srcId="{3856228D-4DBA-4408-A7A7-3A87585C6BD6}" destId="{A6F36DAA-19AA-4B51-9925-152478D8E61F}" srcOrd="0" destOrd="0" presId="urn:microsoft.com/office/officeart/2008/layout/HorizontalMultiLevelHierarchy"/>
    <dgm:cxn modelId="{7639C0CC-C05E-44C6-9C79-E131C2D399C7}" type="presParOf" srcId="{18D5EC75-9B63-43D5-9432-D8D716C4EBFB}" destId="{91B3D00E-E983-4360-A07E-9A605CF6E549}" srcOrd="1" destOrd="0" presId="urn:microsoft.com/office/officeart/2008/layout/HorizontalMultiLevelHierarchy"/>
    <dgm:cxn modelId="{3ECC76D8-C585-469F-8773-E51E7F59C6A6}" type="presParOf" srcId="{91B3D00E-E983-4360-A07E-9A605CF6E549}" destId="{D042C165-CDCD-4326-92D8-17D0DC5501EF}" srcOrd="0" destOrd="0" presId="urn:microsoft.com/office/officeart/2008/layout/HorizontalMultiLevelHierarchy"/>
    <dgm:cxn modelId="{079AEA0C-8535-4BC5-970A-7C7176B6B623}" type="presParOf" srcId="{91B3D00E-E983-4360-A07E-9A605CF6E549}" destId="{EE8B5D19-FCA0-4383-B27C-9741FFB49728}" srcOrd="1" destOrd="0" presId="urn:microsoft.com/office/officeart/2008/layout/HorizontalMultiLevelHierarchy"/>
    <dgm:cxn modelId="{3EC52EA7-54D8-4711-A664-AB948AAED18D}" type="presParOf" srcId="{EE8B5D19-FCA0-4383-B27C-9741FFB49728}" destId="{CD55466C-7A84-4021-95AC-C3EB8D0A8773}" srcOrd="0" destOrd="0" presId="urn:microsoft.com/office/officeart/2008/layout/HorizontalMultiLevelHierarchy"/>
    <dgm:cxn modelId="{B699F4E6-263E-4EF1-86DA-D6294271B7DE}" type="presParOf" srcId="{CD55466C-7A84-4021-95AC-C3EB8D0A8773}" destId="{8AA564FA-46C1-415A-9A89-C25730D61FE3}" srcOrd="0" destOrd="0" presId="urn:microsoft.com/office/officeart/2008/layout/HorizontalMultiLevelHierarchy"/>
    <dgm:cxn modelId="{4775D39A-B2E6-4693-9387-DF9B5D24DE03}" type="presParOf" srcId="{EE8B5D19-FCA0-4383-B27C-9741FFB49728}" destId="{C5EBE200-F2AB-490B-8A0A-220BB3918EE7}" srcOrd="1" destOrd="0" presId="urn:microsoft.com/office/officeart/2008/layout/HorizontalMultiLevelHierarchy"/>
    <dgm:cxn modelId="{2BA0F3C3-35E0-4457-A9D0-6123BA5460D0}" type="presParOf" srcId="{C5EBE200-F2AB-490B-8A0A-220BB3918EE7}" destId="{4EED8832-0D89-4BDC-ABC7-9599E03EB580}" srcOrd="0" destOrd="0" presId="urn:microsoft.com/office/officeart/2008/layout/HorizontalMultiLevelHierarchy"/>
    <dgm:cxn modelId="{9EC90DD2-3ACF-456F-A670-1AE3ED067D2A}" type="presParOf" srcId="{C5EBE200-F2AB-490B-8A0A-220BB3918EE7}" destId="{8C9838C2-A5F2-467F-9558-E61AAE65B4AF}" srcOrd="1" destOrd="0" presId="urn:microsoft.com/office/officeart/2008/layout/HorizontalMultiLevelHierarchy"/>
    <dgm:cxn modelId="{7B96178A-1D4C-4466-BA5C-544BB35D5C07}" type="presParOf" srcId="{8C9838C2-A5F2-467F-9558-E61AAE65B4AF}" destId="{D849DFFF-0027-46A7-B13F-70B5897D69E9}" srcOrd="0" destOrd="0" presId="urn:microsoft.com/office/officeart/2008/layout/HorizontalMultiLevelHierarchy"/>
    <dgm:cxn modelId="{5EE165EE-C6EE-48D2-BED0-D3CE9C19227D}" type="presParOf" srcId="{D849DFFF-0027-46A7-B13F-70B5897D69E9}" destId="{125E2DE0-119C-490A-BB8D-BD7478ADAACA}" srcOrd="0" destOrd="0" presId="urn:microsoft.com/office/officeart/2008/layout/HorizontalMultiLevelHierarchy"/>
    <dgm:cxn modelId="{7D35FA86-A153-4184-B61E-7FF45F7E5225}" type="presParOf" srcId="{8C9838C2-A5F2-467F-9558-E61AAE65B4AF}" destId="{64436725-F0A0-4506-A73E-D5E4B230B281}" srcOrd="1" destOrd="0" presId="urn:microsoft.com/office/officeart/2008/layout/HorizontalMultiLevelHierarchy"/>
    <dgm:cxn modelId="{EA39F5C7-9E78-4912-A8D0-7D6EF95124B5}" type="presParOf" srcId="{64436725-F0A0-4506-A73E-D5E4B230B281}" destId="{C275623C-4C5E-43AF-A60E-DA068BE9CA66}" srcOrd="0" destOrd="0" presId="urn:microsoft.com/office/officeart/2008/layout/HorizontalMultiLevelHierarchy"/>
    <dgm:cxn modelId="{DBB54097-2E2B-4AF4-809A-1F1A13226E7E}" type="presParOf" srcId="{64436725-F0A0-4506-A73E-D5E4B230B281}" destId="{B9FA3DE2-14E8-41B8-90DF-569B0965FD81}" srcOrd="1" destOrd="0" presId="urn:microsoft.com/office/officeart/2008/layout/HorizontalMultiLevelHierarchy"/>
    <dgm:cxn modelId="{35473E40-B7A3-453B-BEC8-47A9C3145002}" type="presParOf" srcId="{B9FA3DE2-14E8-41B8-90DF-569B0965FD81}" destId="{AE75B52F-BBB0-454E-A08E-03D6E019FB31}" srcOrd="0" destOrd="0" presId="urn:microsoft.com/office/officeart/2008/layout/HorizontalMultiLevelHierarchy"/>
    <dgm:cxn modelId="{8A54AACD-0C7C-421D-AF59-57BE3A6CEFF0}" type="presParOf" srcId="{AE75B52F-BBB0-454E-A08E-03D6E019FB31}" destId="{968EFFF2-5394-41F9-A636-7A1B744C5582}" srcOrd="0" destOrd="0" presId="urn:microsoft.com/office/officeart/2008/layout/HorizontalMultiLevelHierarchy"/>
    <dgm:cxn modelId="{AB1911A3-0459-4AEF-B17F-503C1BE17FA3}" type="presParOf" srcId="{B9FA3DE2-14E8-41B8-90DF-569B0965FD81}" destId="{358A0B8D-2120-4C72-A246-CD1BF0C86D20}" srcOrd="1" destOrd="0" presId="urn:microsoft.com/office/officeart/2008/layout/HorizontalMultiLevelHierarchy"/>
    <dgm:cxn modelId="{9042CC1B-EB7E-4367-8D96-945A8C2CB91F}" type="presParOf" srcId="{358A0B8D-2120-4C72-A246-CD1BF0C86D20}" destId="{ABB64314-18D1-4032-84A4-243C2322B750}" srcOrd="0" destOrd="0" presId="urn:microsoft.com/office/officeart/2008/layout/HorizontalMultiLevelHierarchy"/>
    <dgm:cxn modelId="{E5EA3820-BDCE-4D33-840D-003C52A91B6A}" type="presParOf" srcId="{358A0B8D-2120-4C72-A246-CD1BF0C86D20}" destId="{D76C84FF-1652-4C01-9FF7-00AA36A8E954}" srcOrd="1" destOrd="0" presId="urn:microsoft.com/office/officeart/2008/layout/HorizontalMultiLevelHierarchy"/>
    <dgm:cxn modelId="{C6CFAE1F-8D5B-482A-B41D-C17E0179371A}" type="presParOf" srcId="{18D5EC75-9B63-43D5-9432-D8D716C4EBFB}" destId="{F4A0E9E6-8B2A-4829-92C2-892D4CE0B602}" srcOrd="2" destOrd="0" presId="urn:microsoft.com/office/officeart/2008/layout/HorizontalMultiLevelHierarchy"/>
    <dgm:cxn modelId="{D1338086-2A67-4262-B0B5-18DD93F25F1B}" type="presParOf" srcId="{F4A0E9E6-8B2A-4829-92C2-892D4CE0B602}" destId="{7471AF21-0679-460A-863E-DA79C4C1484C}" srcOrd="0" destOrd="0" presId="urn:microsoft.com/office/officeart/2008/layout/HorizontalMultiLevelHierarchy"/>
    <dgm:cxn modelId="{FF534131-0AE3-45BF-9391-DEEBA9BFB40B}" type="presParOf" srcId="{18D5EC75-9B63-43D5-9432-D8D716C4EBFB}" destId="{EE9E36D8-7026-4E33-8D06-79CEFB94C548}" srcOrd="3" destOrd="0" presId="urn:microsoft.com/office/officeart/2008/layout/HorizontalMultiLevelHierarchy"/>
    <dgm:cxn modelId="{F83FF1B1-84AF-49EB-8092-471579BE4782}" type="presParOf" srcId="{EE9E36D8-7026-4E33-8D06-79CEFB94C548}" destId="{859376DE-C320-47C4-B9E3-BB0A060CD8F8}" srcOrd="0" destOrd="0" presId="urn:microsoft.com/office/officeart/2008/layout/HorizontalMultiLevelHierarchy"/>
    <dgm:cxn modelId="{DB675E12-B00E-4624-9AC0-3636A7FEFBEA}" type="presParOf" srcId="{EE9E36D8-7026-4E33-8D06-79CEFB94C548}" destId="{917CB93F-84BD-40A4-814E-AC32BE4F52E5}" srcOrd="1" destOrd="0" presId="urn:microsoft.com/office/officeart/2008/layout/HorizontalMultiLevelHierarchy"/>
    <dgm:cxn modelId="{4CDCE365-FBD2-4052-92E0-DC3A773023EE}" type="presParOf" srcId="{917CB93F-84BD-40A4-814E-AC32BE4F52E5}" destId="{FA814412-9DAD-4B9F-8199-F274051E206B}" srcOrd="0" destOrd="0" presId="urn:microsoft.com/office/officeart/2008/layout/HorizontalMultiLevelHierarchy"/>
    <dgm:cxn modelId="{9D51B23E-E133-4740-A1D7-989407FAB4D3}" type="presParOf" srcId="{FA814412-9DAD-4B9F-8199-F274051E206B}" destId="{7915F383-2052-444B-BF5A-3A962F856F66}" srcOrd="0" destOrd="0" presId="urn:microsoft.com/office/officeart/2008/layout/HorizontalMultiLevelHierarchy"/>
    <dgm:cxn modelId="{0ACC278B-F9B3-4160-89C7-4F60CBAF601E}" type="presParOf" srcId="{917CB93F-84BD-40A4-814E-AC32BE4F52E5}" destId="{F38CB46E-CE47-4E65-8928-4F39D914DAC7}" srcOrd="1" destOrd="0" presId="urn:microsoft.com/office/officeart/2008/layout/HorizontalMultiLevelHierarchy"/>
    <dgm:cxn modelId="{2C1D4E47-45AD-4288-BE64-1AEFF723F2AD}" type="presParOf" srcId="{F38CB46E-CE47-4E65-8928-4F39D914DAC7}" destId="{117A3629-EEDE-43DC-A9A0-4B015C710741}" srcOrd="0" destOrd="0" presId="urn:microsoft.com/office/officeart/2008/layout/HorizontalMultiLevelHierarchy"/>
    <dgm:cxn modelId="{8D248D39-348A-4E8D-9B65-4AC427214867}" type="presParOf" srcId="{F38CB46E-CE47-4E65-8928-4F39D914DAC7}" destId="{CE9A5906-B84A-4F7C-9072-F1D814FBA34B}" srcOrd="1" destOrd="0" presId="urn:microsoft.com/office/officeart/2008/layout/HorizontalMultiLevelHierarchy"/>
    <dgm:cxn modelId="{8812C2FE-E25C-4857-A690-12F01EFFB4B3}" type="presParOf" srcId="{CE9A5906-B84A-4F7C-9072-F1D814FBA34B}" destId="{3DF7B809-F818-4D8D-9F7B-317354EFFA57}" srcOrd="0" destOrd="0" presId="urn:microsoft.com/office/officeart/2008/layout/HorizontalMultiLevelHierarchy"/>
    <dgm:cxn modelId="{B5529A81-DE86-4441-8138-89D60D5EFAC5}" type="presParOf" srcId="{3DF7B809-F818-4D8D-9F7B-317354EFFA57}" destId="{864E6EED-12FE-41DC-B8FE-384652C8F55C}" srcOrd="0" destOrd="0" presId="urn:microsoft.com/office/officeart/2008/layout/HorizontalMultiLevelHierarchy"/>
    <dgm:cxn modelId="{2131E54E-53EC-4EE5-AA3C-52ED0FD3D901}" type="presParOf" srcId="{CE9A5906-B84A-4F7C-9072-F1D814FBA34B}" destId="{AB1A041F-39C9-4DB0-A735-B61584E3AD39}" srcOrd="1" destOrd="0" presId="urn:microsoft.com/office/officeart/2008/layout/HorizontalMultiLevelHierarchy"/>
    <dgm:cxn modelId="{B94DFB9B-7675-4725-AE70-8E2D16C02E62}" type="presParOf" srcId="{AB1A041F-39C9-4DB0-A735-B61584E3AD39}" destId="{984854EF-C124-44C8-B395-F56983E7576D}" srcOrd="0" destOrd="0" presId="urn:microsoft.com/office/officeart/2008/layout/HorizontalMultiLevelHierarchy"/>
    <dgm:cxn modelId="{13DC6FB1-22F4-46BC-808F-1C1BFC785EA4}" type="presParOf" srcId="{AB1A041F-39C9-4DB0-A735-B61584E3AD39}" destId="{6803BC3E-C93E-4D05-9E78-9A6A8F46C642}" srcOrd="1" destOrd="0" presId="urn:microsoft.com/office/officeart/2008/layout/HorizontalMultiLevelHierarchy"/>
    <dgm:cxn modelId="{991B3CDB-1CCE-414E-A1D0-DA1A7597E958}" type="presParOf" srcId="{6803BC3E-C93E-4D05-9E78-9A6A8F46C642}" destId="{7C7DFCA4-9143-41E8-9AED-6D507B41134B}" srcOrd="0" destOrd="0" presId="urn:microsoft.com/office/officeart/2008/layout/HorizontalMultiLevelHierarchy"/>
    <dgm:cxn modelId="{48720969-BDCF-4113-B741-064ADDE83BF3}" type="presParOf" srcId="{7C7DFCA4-9143-41E8-9AED-6D507B41134B}" destId="{4B5C2A4C-9356-4499-9165-ECF66239BE80}" srcOrd="0" destOrd="0" presId="urn:microsoft.com/office/officeart/2008/layout/HorizontalMultiLevelHierarchy"/>
    <dgm:cxn modelId="{3A7FEA57-B5E5-4D73-AD03-476531CFC55A}" type="presParOf" srcId="{6803BC3E-C93E-4D05-9E78-9A6A8F46C642}" destId="{5354FB9E-4E19-4775-9201-283D57D6A145}" srcOrd="1" destOrd="0" presId="urn:microsoft.com/office/officeart/2008/layout/HorizontalMultiLevelHierarchy"/>
    <dgm:cxn modelId="{C2CE5C26-CE9B-46A3-9864-DFACCDBA6B9B}" type="presParOf" srcId="{5354FB9E-4E19-4775-9201-283D57D6A145}" destId="{83D5056C-936A-491E-8617-064E555F9C39}" srcOrd="0" destOrd="0" presId="urn:microsoft.com/office/officeart/2008/layout/HorizontalMultiLevelHierarchy"/>
    <dgm:cxn modelId="{DA761033-3F32-484D-8095-7DF1D4EAB748}" type="presParOf" srcId="{5354FB9E-4E19-4775-9201-283D57D6A145}" destId="{EB03ECD1-F657-42FC-BBFC-BAF789E5AB59}" srcOrd="1" destOrd="0" presId="urn:microsoft.com/office/officeart/2008/layout/HorizontalMultiLevelHierarchy"/>
    <dgm:cxn modelId="{3C9D0091-B609-4DF6-AAD9-CC18102ABAA6}" type="presParOf" srcId="{18D5EC75-9B63-43D5-9432-D8D716C4EBFB}" destId="{FD7BC31E-581C-4FA9-B569-27B23CEF8FF7}" srcOrd="4" destOrd="0" presId="urn:microsoft.com/office/officeart/2008/layout/HorizontalMultiLevelHierarchy"/>
    <dgm:cxn modelId="{D707A546-062C-43A9-B56F-FA6764F085AA}" type="presParOf" srcId="{FD7BC31E-581C-4FA9-B569-27B23CEF8FF7}" destId="{14C920E1-4E22-4A8A-A397-A88F88BC863C}" srcOrd="0" destOrd="0" presId="urn:microsoft.com/office/officeart/2008/layout/HorizontalMultiLevelHierarchy"/>
    <dgm:cxn modelId="{F4C8EAA1-4840-48EE-B680-013CD2692C9A}" type="presParOf" srcId="{18D5EC75-9B63-43D5-9432-D8D716C4EBFB}" destId="{1D0F9C13-2B68-4653-B2FA-17221E7FDD45}" srcOrd="5" destOrd="0" presId="urn:microsoft.com/office/officeart/2008/layout/HorizontalMultiLevelHierarchy"/>
    <dgm:cxn modelId="{69A0CD4B-0644-40C3-A4C3-51BB205AF075}" type="presParOf" srcId="{1D0F9C13-2B68-4653-B2FA-17221E7FDD45}" destId="{51F16833-DEF4-44B5-98D8-55EF7BC6D96A}" srcOrd="0" destOrd="0" presId="urn:microsoft.com/office/officeart/2008/layout/HorizontalMultiLevelHierarchy"/>
    <dgm:cxn modelId="{24DEBEF4-2E20-4AF4-A7FC-F05573A878FA}" type="presParOf" srcId="{1D0F9C13-2B68-4653-B2FA-17221E7FDD45}" destId="{D8B20346-CF53-47AA-A403-2C5CAB60E0CD}" srcOrd="1" destOrd="0" presId="urn:microsoft.com/office/officeart/2008/layout/HorizontalMultiLevelHierarchy"/>
    <dgm:cxn modelId="{6F21BA1A-8B54-4231-B26A-65CAFAB212A0}" type="presParOf" srcId="{D8B20346-CF53-47AA-A403-2C5CAB60E0CD}" destId="{F57CA02E-8F9D-4CA9-B3A4-C0BA6176D07A}" srcOrd="0" destOrd="0" presId="urn:microsoft.com/office/officeart/2008/layout/HorizontalMultiLevelHierarchy"/>
    <dgm:cxn modelId="{AA2BE07D-229B-460C-B5CD-590378A24C9D}" type="presParOf" srcId="{F57CA02E-8F9D-4CA9-B3A4-C0BA6176D07A}" destId="{F7E6312B-02C8-498D-9781-A026ABCB3441}" srcOrd="0" destOrd="0" presId="urn:microsoft.com/office/officeart/2008/layout/HorizontalMultiLevelHierarchy"/>
    <dgm:cxn modelId="{C3519751-D5E0-40DE-8E8F-FB424673BCA0}" type="presParOf" srcId="{D8B20346-CF53-47AA-A403-2C5CAB60E0CD}" destId="{F3A6F5B6-4B45-4463-BD68-C09CDC49E92C}" srcOrd="1" destOrd="0" presId="urn:microsoft.com/office/officeart/2008/layout/HorizontalMultiLevelHierarchy"/>
    <dgm:cxn modelId="{4A3B49B5-E51C-4831-B03A-A9628EE7FFFB}" type="presParOf" srcId="{F3A6F5B6-4B45-4463-BD68-C09CDC49E92C}" destId="{733E4C7F-4528-4316-AF8A-5A5094074ABD}" srcOrd="0" destOrd="0" presId="urn:microsoft.com/office/officeart/2008/layout/HorizontalMultiLevelHierarchy"/>
    <dgm:cxn modelId="{68EE207A-B2BE-42FA-9508-E4C425CECABF}" type="presParOf" srcId="{F3A6F5B6-4B45-4463-BD68-C09CDC49E92C}" destId="{2E331995-DC7D-4696-AA5B-7F67AFE1B950}" srcOrd="1" destOrd="0" presId="urn:microsoft.com/office/officeart/2008/layout/HorizontalMultiLevelHierarchy"/>
    <dgm:cxn modelId="{FA7A7C64-A85F-4206-8C33-D2C85C9DF209}" type="presParOf" srcId="{2E331995-DC7D-4696-AA5B-7F67AFE1B950}" destId="{2E6F7172-B840-4382-8B59-7305CE8DBB1E}" srcOrd="0" destOrd="0" presId="urn:microsoft.com/office/officeart/2008/layout/HorizontalMultiLevelHierarchy"/>
    <dgm:cxn modelId="{5EA0BAD4-0D2B-42A0-A7B4-27436775C5EF}" type="presParOf" srcId="{2E6F7172-B840-4382-8B59-7305CE8DBB1E}" destId="{D93770DA-D1EA-40F0-AC20-9583342A8C37}" srcOrd="0" destOrd="0" presId="urn:microsoft.com/office/officeart/2008/layout/HorizontalMultiLevelHierarchy"/>
    <dgm:cxn modelId="{47748D03-244C-48C4-A68B-25418070B910}" type="presParOf" srcId="{2E331995-DC7D-4696-AA5B-7F67AFE1B950}" destId="{66E558DB-A28A-426E-B2B5-1E708C16FAEA}" srcOrd="1" destOrd="0" presId="urn:microsoft.com/office/officeart/2008/layout/HorizontalMultiLevelHierarchy"/>
    <dgm:cxn modelId="{585F7CEC-6193-4C79-AC1D-6D4A11799F71}" type="presParOf" srcId="{66E558DB-A28A-426E-B2B5-1E708C16FAEA}" destId="{7575EE82-FCCD-4CB9-93C7-BA5AAD145A48}" srcOrd="0" destOrd="0" presId="urn:microsoft.com/office/officeart/2008/layout/HorizontalMultiLevelHierarchy"/>
    <dgm:cxn modelId="{93D61368-998C-4657-BB70-ECF4817AB71A}" type="presParOf" srcId="{66E558DB-A28A-426E-B2B5-1E708C16FAEA}" destId="{60B55099-A520-4359-8432-B840436A16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F7172-B840-4382-8B59-7305CE8DBB1E}">
      <dsp:nvSpPr>
        <dsp:cNvPr id="0" name=""/>
        <dsp:cNvSpPr/>
      </dsp:nvSpPr>
      <dsp:spPr>
        <a:xfrm>
          <a:off x="5616283" y="2922451"/>
          <a:ext cx="4044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0929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808351" y="2958038"/>
        <a:ext cx="0" cy="0"/>
      </dsp:txXfrm>
    </dsp:sp>
    <dsp:sp modelId="{F57CA02E-8F9D-4CA9-B3A4-C0BA6176D07A}">
      <dsp:nvSpPr>
        <dsp:cNvPr id="0" name=""/>
        <dsp:cNvSpPr/>
      </dsp:nvSpPr>
      <dsp:spPr>
        <a:xfrm>
          <a:off x="3100675" y="2950164"/>
          <a:ext cx="4586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140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318521" y="2984419"/>
        <a:ext cx="0" cy="0"/>
      </dsp:txXfrm>
    </dsp:sp>
    <dsp:sp modelId="{FD7BC31E-581C-4FA9-B569-27B23CEF8FF7}">
      <dsp:nvSpPr>
        <dsp:cNvPr id="0" name=""/>
        <dsp:cNvSpPr/>
      </dsp:nvSpPr>
      <dsp:spPr>
        <a:xfrm>
          <a:off x="632069" y="2221182"/>
          <a:ext cx="411622" cy="77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32" y="0"/>
              </a:lnTo>
              <a:lnTo>
                <a:pt x="209632" y="389853"/>
              </a:lnTo>
              <a:lnTo>
                <a:pt x="419264" y="389853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15948" y="2586601"/>
        <a:ext cx="0" cy="0"/>
      </dsp:txXfrm>
    </dsp:sp>
    <dsp:sp modelId="{7C7DFCA4-9143-41E8-9AED-6D507B41134B}">
      <dsp:nvSpPr>
        <dsp:cNvPr id="0" name=""/>
        <dsp:cNvSpPr/>
      </dsp:nvSpPr>
      <dsp:spPr>
        <a:xfrm>
          <a:off x="8037434" y="2166253"/>
          <a:ext cx="4165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264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235302" y="2201559"/>
        <a:ext cx="0" cy="0"/>
      </dsp:txXfrm>
    </dsp:sp>
    <dsp:sp modelId="{3DF7B809-F818-4D8D-9F7B-317354EFFA57}">
      <dsp:nvSpPr>
        <dsp:cNvPr id="0" name=""/>
        <dsp:cNvSpPr/>
      </dsp:nvSpPr>
      <dsp:spPr>
        <a:xfrm>
          <a:off x="5569055" y="2166253"/>
          <a:ext cx="41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64468" y="2201688"/>
        <a:ext cx="0" cy="0"/>
      </dsp:txXfrm>
    </dsp:sp>
    <dsp:sp modelId="{FA814412-9DAD-4B9F-8199-F274051E206B}">
      <dsp:nvSpPr>
        <dsp:cNvPr id="0" name=""/>
        <dsp:cNvSpPr/>
      </dsp:nvSpPr>
      <dsp:spPr>
        <a:xfrm>
          <a:off x="3100675" y="2166253"/>
          <a:ext cx="41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96088" y="2201688"/>
        <a:ext cx="0" cy="0"/>
      </dsp:txXfrm>
    </dsp:sp>
    <dsp:sp modelId="{F4A0E9E6-8B2A-4829-92C2-892D4CE0B602}">
      <dsp:nvSpPr>
        <dsp:cNvPr id="0" name=""/>
        <dsp:cNvSpPr/>
      </dsp:nvSpPr>
      <dsp:spPr>
        <a:xfrm>
          <a:off x="632069" y="2166253"/>
          <a:ext cx="4116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08613"/>
              </a:moveTo>
              <a:lnTo>
                <a:pt x="209632" y="408613"/>
              </a:lnTo>
              <a:lnTo>
                <a:pt x="209632" y="0"/>
              </a:lnTo>
              <a:lnTo>
                <a:pt x="41926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27587" y="2201680"/>
        <a:ext cx="0" cy="0"/>
      </dsp:txXfrm>
    </dsp:sp>
    <dsp:sp modelId="{AE75B52F-BBB0-454E-A08E-03D6E019FB31}">
      <dsp:nvSpPr>
        <dsp:cNvPr id="0" name=""/>
        <dsp:cNvSpPr/>
      </dsp:nvSpPr>
      <dsp:spPr>
        <a:xfrm>
          <a:off x="8037434" y="1382342"/>
          <a:ext cx="41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232848" y="1417777"/>
        <a:ext cx="0" cy="0"/>
      </dsp:txXfrm>
    </dsp:sp>
    <dsp:sp modelId="{D849DFFF-0027-46A7-B13F-70B5897D69E9}">
      <dsp:nvSpPr>
        <dsp:cNvPr id="0" name=""/>
        <dsp:cNvSpPr/>
      </dsp:nvSpPr>
      <dsp:spPr>
        <a:xfrm>
          <a:off x="5569055" y="1382342"/>
          <a:ext cx="41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64468" y="1417777"/>
        <a:ext cx="0" cy="0"/>
      </dsp:txXfrm>
    </dsp:sp>
    <dsp:sp modelId="{CD55466C-7A84-4021-95AC-C3EB8D0A8773}">
      <dsp:nvSpPr>
        <dsp:cNvPr id="0" name=""/>
        <dsp:cNvSpPr/>
      </dsp:nvSpPr>
      <dsp:spPr>
        <a:xfrm>
          <a:off x="3100675" y="1382342"/>
          <a:ext cx="411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035" y="45720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96088" y="1417777"/>
        <a:ext cx="0" cy="0"/>
      </dsp:txXfrm>
    </dsp:sp>
    <dsp:sp modelId="{3856228D-4DBA-4408-A7A7-3A87585C6BD6}">
      <dsp:nvSpPr>
        <dsp:cNvPr id="0" name=""/>
        <dsp:cNvSpPr/>
      </dsp:nvSpPr>
      <dsp:spPr>
        <a:xfrm>
          <a:off x="632069" y="1428062"/>
          <a:ext cx="411622" cy="793120"/>
        </a:xfrm>
        <a:custGeom>
          <a:avLst/>
          <a:gdLst/>
          <a:ahLst/>
          <a:cxnLst/>
          <a:rect l="0" t="0" r="0" b="0"/>
          <a:pathLst>
            <a:path>
              <a:moveTo>
                <a:pt x="0" y="1207079"/>
              </a:moveTo>
              <a:lnTo>
                <a:pt x="209632" y="1207079"/>
              </a:lnTo>
              <a:lnTo>
                <a:pt x="209632" y="0"/>
              </a:lnTo>
              <a:lnTo>
                <a:pt x="41926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15541" y="1802282"/>
        <a:ext cx="0" cy="0"/>
      </dsp:txXfrm>
    </dsp:sp>
    <dsp:sp modelId="{A9310403-8BB1-477B-801F-1D89AF31F599}">
      <dsp:nvSpPr>
        <dsp:cNvPr id="0" name=""/>
        <dsp:cNvSpPr/>
      </dsp:nvSpPr>
      <dsp:spPr>
        <a:xfrm rot="16200000">
          <a:off x="-1836624" y="1907617"/>
          <a:ext cx="4310257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Presupuesto 2023</a:t>
          </a:r>
          <a:endParaRPr lang="es-ES" sz="4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-1836624" y="1907617"/>
        <a:ext cx="4310257" cy="627129"/>
      </dsp:txXfrm>
    </dsp:sp>
    <dsp:sp modelId="{D042C165-CDCD-4326-92D8-17D0DC5501EF}">
      <dsp:nvSpPr>
        <dsp:cNvPr id="0" name=""/>
        <dsp:cNvSpPr/>
      </dsp:nvSpPr>
      <dsp:spPr>
        <a:xfrm>
          <a:off x="1043691" y="1114497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Vicepresidencia 3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3691" y="1114497"/>
        <a:ext cx="2056983" cy="627129"/>
      </dsp:txXfrm>
    </dsp:sp>
    <dsp:sp modelId="{4EED8832-0D89-4BDC-ABC7-9599E03EB580}">
      <dsp:nvSpPr>
        <dsp:cNvPr id="0" name=""/>
        <dsp:cNvSpPr/>
      </dsp:nvSpPr>
      <dsp:spPr>
        <a:xfrm>
          <a:off x="3512071" y="1114497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Vertebración, Movilidad y Vivienda 223M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12071" y="1114497"/>
        <a:ext cx="2056983" cy="627129"/>
      </dsp:txXfrm>
    </dsp:sp>
    <dsp:sp modelId="{C275623C-4C5E-43AF-A60E-DA068BE9CA66}">
      <dsp:nvSpPr>
        <dsp:cNvPr id="0" name=""/>
        <dsp:cNvSpPr/>
      </dsp:nvSpPr>
      <dsp:spPr>
        <a:xfrm>
          <a:off x="5980451" y="1114497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Educación, Cultura y </a:t>
          </a:r>
          <a:r>
            <a:rPr lang="es-ES" sz="1400" kern="120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Deporte 1.196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980451" y="1114497"/>
        <a:ext cx="2056983" cy="627129"/>
      </dsp:txXfrm>
    </dsp:sp>
    <dsp:sp modelId="{ABB64314-18D1-4032-84A4-243C2322B750}">
      <dsp:nvSpPr>
        <dsp:cNvPr id="0" name=""/>
        <dsp:cNvSpPr/>
      </dsp:nvSpPr>
      <dsp:spPr>
        <a:xfrm>
          <a:off x="8448831" y="1114497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Agricultura, Ganadería y Medio Ambiente  928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448831" y="1114497"/>
        <a:ext cx="2056983" cy="627129"/>
      </dsp:txXfrm>
    </dsp:sp>
    <dsp:sp modelId="{859376DE-C320-47C4-B9E3-BB0A060CD8F8}">
      <dsp:nvSpPr>
        <dsp:cNvPr id="0" name=""/>
        <dsp:cNvSpPr/>
      </dsp:nvSpPr>
      <dsp:spPr>
        <a:xfrm>
          <a:off x="1043691" y="1898408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Presidencia y RRII y  </a:t>
          </a:r>
          <a:r>
            <a:rPr lang="es-ES" sz="14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Admón</a:t>
          </a: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Comarcales 372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3691" y="1898408"/>
        <a:ext cx="2056983" cy="627129"/>
      </dsp:txXfrm>
    </dsp:sp>
    <dsp:sp modelId="{117A3629-EEDE-43DC-A9A0-4B015C710741}">
      <dsp:nvSpPr>
        <dsp:cNvPr id="0" name=""/>
        <dsp:cNvSpPr/>
      </dsp:nvSpPr>
      <dsp:spPr>
        <a:xfrm>
          <a:off x="3512071" y="1898408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Economía, Planificación y Empleo 191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12071" y="1898408"/>
        <a:ext cx="2056983" cy="627129"/>
      </dsp:txXfrm>
    </dsp:sp>
    <dsp:sp modelId="{984854EF-C124-44C8-B395-F56983E7576D}">
      <dsp:nvSpPr>
        <dsp:cNvPr id="0" name=""/>
        <dsp:cNvSpPr/>
      </dsp:nvSpPr>
      <dsp:spPr>
        <a:xfrm>
          <a:off x="5980451" y="1898408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Ciudanía y Derechos Sociales 478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980451" y="1898408"/>
        <a:ext cx="2056983" cy="627129"/>
      </dsp:txXfrm>
    </dsp:sp>
    <dsp:sp modelId="{83D5056C-936A-491E-8617-064E555F9C39}">
      <dsp:nvSpPr>
        <dsp:cNvPr id="0" name=""/>
        <dsp:cNvSpPr/>
      </dsp:nvSpPr>
      <dsp:spPr>
        <a:xfrm>
          <a:off x="8453997" y="1898408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Sanidad 2.549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453997" y="1898408"/>
        <a:ext cx="2056983" cy="627129"/>
      </dsp:txXfrm>
    </dsp:sp>
    <dsp:sp modelId="{51F16833-DEF4-44B5-98D8-55EF7BC6D96A}">
      <dsp:nvSpPr>
        <dsp:cNvPr id="0" name=""/>
        <dsp:cNvSpPr/>
      </dsp:nvSpPr>
      <dsp:spPr>
        <a:xfrm>
          <a:off x="1043691" y="2682320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Ciencia, Universidad y </a:t>
          </a:r>
          <a:r>
            <a:rPr lang="es-ES" sz="14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Scdad</a:t>
          </a: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Conocimiento 321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3691" y="2682320"/>
        <a:ext cx="2056983" cy="627129"/>
      </dsp:txXfrm>
    </dsp:sp>
    <dsp:sp modelId="{733E4C7F-4528-4316-AF8A-5A5094074ABD}">
      <dsp:nvSpPr>
        <dsp:cNvPr id="0" name=""/>
        <dsp:cNvSpPr/>
      </dsp:nvSpPr>
      <dsp:spPr>
        <a:xfrm>
          <a:off x="3559300" y="2682320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Hacienda 57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559300" y="2682320"/>
        <a:ext cx="2056983" cy="627129"/>
      </dsp:txXfrm>
    </dsp:sp>
    <dsp:sp modelId="{7575EE82-FCCD-4CB9-93C7-BA5AAD145A48}">
      <dsp:nvSpPr>
        <dsp:cNvPr id="0" name=""/>
        <dsp:cNvSpPr/>
      </dsp:nvSpPr>
      <dsp:spPr>
        <a:xfrm>
          <a:off x="6020686" y="2654607"/>
          <a:ext cx="2056983" cy="627129"/>
        </a:xfrm>
        <a:prstGeom prst="rect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Industria 234 M</a:t>
          </a:r>
          <a:endParaRPr lang="es-ES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020686" y="2654607"/>
        <a:ext cx="2056983" cy="62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0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45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3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2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50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44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9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3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15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7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75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0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95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31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60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92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62A329-A930-4A53-A816-F5023EC0AC56}" type="datetimeFigureOut">
              <a:rPr lang="es-ES" smtClean="0"/>
              <a:t>10/11/2022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3E29E8-05B8-485F-9963-366D6B047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17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  <a:ln>
            <a:solidFill>
              <a:srgbClr val="EFFB7D"/>
            </a:solidFill>
          </a:ln>
        </p:spPr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75345" y="3722256"/>
            <a:ext cx="4950691" cy="1588654"/>
          </a:xfrm>
        </p:spPr>
        <p:txBody>
          <a:bodyPr>
            <a:normAutofit fontScale="92500" lnSpcReduction="20000"/>
          </a:bodyPr>
          <a:lstStyle/>
          <a:p>
            <a:endParaRPr lang="es-E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 DE PRESUPUESTOS DE LA</a:t>
            </a:r>
          </a:p>
          <a:p>
            <a:r>
              <a:rPr lang="es-E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COMUNIDAD AUTÓNOMA DE </a:t>
            </a:r>
          </a:p>
          <a:p>
            <a:r>
              <a:rPr lang="es-ES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ARAGÓN 2023</a:t>
            </a:r>
          </a:p>
          <a:p>
            <a:endParaRPr lang="es-ES" sz="20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10800000" flipV="1">
            <a:off x="6991927" y="4054918"/>
            <a:ext cx="2669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Helvetica" panose="020B0504020202030204" pitchFamily="34" charset="0"/>
              </a:rPr>
              <a:t>Impulso económico  y social y reequilibrio 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Helvetica" panose="020B0504020202030204" pitchFamily="34" charset="0"/>
              </a:rPr>
              <a:t> </a:t>
            </a:r>
            <a:r>
              <a:rPr lang="es-ES" b="1" dirty="0" smtClean="0">
                <a:latin typeface="Helvetica" panose="020B0504020202030204" pitchFamily="34" charset="0"/>
              </a:rPr>
              <a:t>del territorio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778" y="5999780"/>
            <a:ext cx="1516246" cy="4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lang="es-ES" sz="1600" dirty="0">
                <a:solidFill>
                  <a:prstClr val="white"/>
                </a:solidFill>
                <a:latin typeface="Helvetica" panose="020B0504020202030204" pitchFamily="34" charset="0"/>
              </a:rPr>
              <a:t> </a:t>
            </a:r>
            <a:r>
              <a:rPr lang="es-ES" sz="1600" dirty="0" smtClean="0">
                <a:solidFill>
                  <a:prstClr val="white"/>
                </a:solidFill>
                <a:latin typeface="Helvetica" panose="020B0504020202030204" pitchFamily="34" charset="0"/>
              </a:rPr>
              <a:t> PRESUPUESTO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3709" y="1487054"/>
            <a:ext cx="100861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Helvetica" panose="020B0504020202030204" pitchFamily="34" charset="0"/>
              </a:rPr>
              <a:t>Los cuatro años de la legislatura han contado con presupuestos aprobados el 1 de enero, que se han gestionado hasta el final de cada ejercicio. Los presupuestos son una auténtica </a:t>
            </a:r>
            <a:r>
              <a:rPr lang="es-ES" sz="1600" b="1" dirty="0" smtClean="0">
                <a:latin typeface="Helvetica" panose="020B0504020202030204" pitchFamily="34" charset="0"/>
              </a:rPr>
              <a:t>hoja de ruta </a:t>
            </a:r>
            <a:r>
              <a:rPr lang="es-ES" sz="1600" dirty="0" smtClean="0">
                <a:latin typeface="Helvetica" panose="020B0504020202030204" pitchFamily="34" charset="0"/>
              </a:rPr>
              <a:t>para los actores económicos de la región.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 smtClean="0">
                <a:latin typeface="Helvetica" panose="020B0504020202030204" pitchFamily="34" charset="0"/>
              </a:rPr>
              <a:t>La </a:t>
            </a:r>
            <a:r>
              <a:rPr lang="es-ES" sz="1600" b="1" dirty="0" err="1" smtClean="0">
                <a:latin typeface="Helvetica" panose="020B0504020202030204" pitchFamily="34" charset="0"/>
              </a:rPr>
              <a:t>Airef</a:t>
            </a:r>
            <a:r>
              <a:rPr lang="es-ES" sz="1600" b="1" dirty="0" smtClean="0">
                <a:latin typeface="Helvetica" panose="020B0504020202030204" pitchFamily="34" charset="0"/>
              </a:rPr>
              <a:t>  </a:t>
            </a:r>
            <a:r>
              <a:rPr lang="es-ES" sz="1600" dirty="0" smtClean="0">
                <a:latin typeface="Helvetica" panose="020B0504020202030204" pitchFamily="34" charset="0"/>
              </a:rPr>
              <a:t>ha destacado la mejora de la planificación presupuestaria que se ha dado en estos cuatro años, el </a:t>
            </a:r>
            <a:r>
              <a:rPr lang="es-ES" sz="1600" dirty="0">
                <a:latin typeface="Helvetica" panose="020B0504020202030204" pitchFamily="34" charset="0"/>
              </a:rPr>
              <a:t>rigor en los cálculos económicos y de las proyecciones de los </a:t>
            </a:r>
            <a:r>
              <a:rPr lang="es-ES" sz="1600" dirty="0" smtClean="0">
                <a:latin typeface="Helvetica" panose="020B0504020202030204" pitchFamily="34" charset="0"/>
              </a:rPr>
              <a:t>presupuestos.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latin typeface="Helvetica" panose="020B0504020202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83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PRESUPUESTO    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3709" y="1487054"/>
            <a:ext cx="100861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Standard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and </a:t>
            </a:r>
            <a:r>
              <a:rPr kumimoji="0" lang="es-E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Poor’s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ha puesto en valor el cumplimiento de la tasa de referencia todos los años (2020 se cerró por primera vez en la historia con superávit fiscal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)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y la fuerza de nuestra economía.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De esta manera, el presupuesto de 2023 logra cumplir con el objetivo de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crecer para redistribuir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, una máxima que propugna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justicia social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,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desaparición de brechas sociales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y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mayor equilibrio territorial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, que es un fin de toda acción política del Gobierno de Aragón.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5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TECHO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DE GASTO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  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58905" y="1642369"/>
            <a:ext cx="14975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El techo de gasto de 2023 es el de mayor cuantía de la historia, pero este límite ha mantenido dinámicas expansivas durante toda la legislatura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latin typeface="Helvetica" panose="020B0504020202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92" y="1502496"/>
            <a:ext cx="7711958" cy="41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19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TECHO DE GASTO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14" y="1816237"/>
            <a:ext cx="8229600" cy="388259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744364" y="1816237"/>
            <a:ext cx="12746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Helvetica" panose="020B0504020202030204" pitchFamily="34" charset="0"/>
              </a:rPr>
              <a:t>La línea que corona las barras muestra el grado de ejecución de las cuentas. El mayor, en 2021, seguido del de 2009 y 2020</a:t>
            </a:r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7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	INGRESOS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3709" y="1487054"/>
            <a:ext cx="10086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91316"/>
              </p:ext>
            </p:extLst>
          </p:nvPr>
        </p:nvGraphicFramePr>
        <p:xfrm>
          <a:off x="1260418" y="1875247"/>
          <a:ext cx="9298321" cy="351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Hoja de cálculo" r:id="rId4" imgW="7780086" imgH="2941554" progId="Excel.Sheet.12">
                  <p:embed/>
                </p:oleObj>
              </mc:Choice>
              <mc:Fallback>
                <p:oleObj name="Hoja de cálculo" r:id="rId4" imgW="7780086" imgH="29415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0418" y="1875247"/>
                        <a:ext cx="9298321" cy="3515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60418" y="1487053"/>
            <a:ext cx="943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Helvetica" panose="020B0504020202030204" pitchFamily="34" charset="0"/>
              </a:rPr>
              <a:t>En los ingresos destaca el peso de la financiación autonómica y de los fondos </a:t>
            </a:r>
            <a:r>
              <a:rPr lang="es-ES" sz="1600" dirty="0" err="1" smtClean="0">
                <a:latin typeface="Helvetica" panose="020B0504020202030204" pitchFamily="34" charset="0"/>
              </a:rPr>
              <a:t>Next</a:t>
            </a:r>
            <a:r>
              <a:rPr lang="es-ES" sz="1600" dirty="0" smtClean="0">
                <a:latin typeface="Helvetica" panose="020B0504020202030204" pitchFamily="34" charset="0"/>
              </a:rPr>
              <a:t> </a:t>
            </a:r>
            <a:r>
              <a:rPr lang="es-ES" sz="1600" dirty="0" err="1" smtClean="0">
                <a:latin typeface="Helvetica" panose="020B0504020202030204" pitchFamily="34" charset="0"/>
              </a:rPr>
              <a:t>Generation</a:t>
            </a:r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	GASTOS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20436" y="1308372"/>
            <a:ext cx="1070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Helvetica" panose="020B0504020202030204" pitchFamily="34" charset="0"/>
              </a:rPr>
              <a:t>En los gastos se refleja el creciente peso de los  </a:t>
            </a:r>
            <a:r>
              <a:rPr lang="es-ES" sz="1600" dirty="0" err="1">
                <a:latin typeface="Helvetica" panose="020B0504020202030204" pitchFamily="34" charset="0"/>
              </a:rPr>
              <a:t>Cap</a:t>
            </a:r>
            <a:r>
              <a:rPr lang="es-ES" sz="1600" dirty="0">
                <a:latin typeface="Helvetica" panose="020B0504020202030204" pitchFamily="34" charset="0"/>
              </a:rPr>
              <a:t> I  y II, de Personal y Bienes y Servicios, y destacan los apartados </a:t>
            </a:r>
            <a:r>
              <a:rPr lang="es-ES" sz="1600" dirty="0" smtClean="0">
                <a:latin typeface="Helvetica" panose="020B0504020202030204" pitchFamily="34" charset="0"/>
              </a:rPr>
              <a:t>inversores, </a:t>
            </a:r>
            <a:r>
              <a:rPr lang="es-ES" sz="1600" dirty="0">
                <a:latin typeface="Helvetica" panose="020B0504020202030204" pitchFamily="34" charset="0"/>
              </a:rPr>
              <a:t>que rebasan la barrera de los mil millones </a:t>
            </a:r>
            <a:r>
              <a:rPr lang="es-ES" sz="1600" dirty="0" smtClean="0">
                <a:latin typeface="Helvetica" panose="020B0504020202030204" pitchFamily="34" charset="0"/>
              </a:rPr>
              <a:t>de euros</a:t>
            </a:r>
            <a:endParaRPr lang="es-ES" sz="1600" dirty="0">
              <a:latin typeface="Helvetica" panose="020B050402020203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89616"/>
              </p:ext>
            </p:extLst>
          </p:nvPr>
        </p:nvGraphicFramePr>
        <p:xfrm>
          <a:off x="1117990" y="1978906"/>
          <a:ext cx="9669691" cy="352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Hoja de cálculo" r:id="rId4" imgW="7551619" imgH="2750586" progId="Excel.Sheet.12">
                  <p:embed/>
                </p:oleObj>
              </mc:Choice>
              <mc:Fallback>
                <p:oleObj name="Hoja de cálculo" r:id="rId4" imgW="7551619" imgH="27505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7990" y="1978906"/>
                        <a:ext cx="9669691" cy="3522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41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ING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RESOS Y GASTOS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3709" y="1487054"/>
            <a:ext cx="10086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1952"/>
              </p:ext>
            </p:extLst>
          </p:nvPr>
        </p:nvGraphicFramePr>
        <p:xfrm>
          <a:off x="854019" y="2052639"/>
          <a:ext cx="10521681" cy="268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Hoja de cálculo" r:id="rId4" imgW="10767126" imgH="2750586" progId="Excel.Sheet.12">
                  <p:embed/>
                </p:oleObj>
              </mc:Choice>
              <mc:Fallback>
                <p:oleObj name="Hoja de cálculo" r:id="rId4" imgW="10767126" imgH="27505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019" y="2052639"/>
                        <a:ext cx="10521681" cy="2688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0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 SECCIONES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3709" y="1487054"/>
            <a:ext cx="10086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30272"/>
              </p:ext>
            </p:extLst>
          </p:nvPr>
        </p:nvGraphicFramePr>
        <p:xfrm>
          <a:off x="2353574" y="1437342"/>
          <a:ext cx="7467600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Hoja de cálculo" r:id="rId4" imgW="7467865" imgH="4396506" progId="Excel.Sheet.12">
                  <p:embed/>
                </p:oleObj>
              </mc:Choice>
              <mc:Fallback>
                <p:oleObj name="Hoja de cálculo" r:id="rId4" imgW="7467865" imgH="43965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3574" y="1437342"/>
                        <a:ext cx="7467600" cy="439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5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	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POLÍTICA GASTO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3709" y="1487054"/>
            <a:ext cx="10086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42746"/>
              </p:ext>
            </p:extLst>
          </p:nvPr>
        </p:nvGraphicFramePr>
        <p:xfrm>
          <a:off x="2509440" y="1362971"/>
          <a:ext cx="6667330" cy="485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Hoja de cálculo" r:id="rId4" imgW="8679114" imgH="6316746" progId="Excel.Sheet.12">
                  <p:embed/>
                </p:oleObj>
              </mc:Choice>
              <mc:Fallback>
                <p:oleObj name="Hoja de cálculo" r:id="rId4" imgW="8679114" imgH="63167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9440" y="1362971"/>
                        <a:ext cx="6667330" cy="4852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550400" y="2161309"/>
            <a:ext cx="16625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Helvetica" panose="020B0504020202030204" pitchFamily="34" charset="0"/>
              </a:rPr>
              <a:t>Este análisis de las Políticas del Gasto pone el énfasis en las políticas sociales y las de crecimiento económico que desarrolla el Presupuesto de 2023 </a:t>
            </a:r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	 DEUDA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05891" y="3491345"/>
            <a:ext cx="1008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2182" y="20042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91" y="2896754"/>
            <a:ext cx="503555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34281" y="1911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80" y="2954470"/>
            <a:ext cx="4252193" cy="27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 flipH="1">
            <a:off x="1062182" y="1520260"/>
            <a:ext cx="995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Helvetica" panose="020B0504020202030204" pitchFamily="34" charset="0"/>
              </a:rPr>
              <a:t>El informe Económico Financiero que acompaña a los presupuestos estima </a:t>
            </a:r>
            <a:r>
              <a:rPr lang="es-ES" sz="1600" dirty="0">
                <a:latin typeface="Helvetica" panose="020B0504020202030204" pitchFamily="34" charset="0"/>
              </a:rPr>
              <a:t>que a 31 de diciembre la </a:t>
            </a:r>
            <a:r>
              <a:rPr lang="es-ES" sz="1600" dirty="0" smtClean="0">
                <a:latin typeface="Helvetica" panose="020B0504020202030204" pitchFamily="34" charset="0"/>
              </a:rPr>
              <a:t>deuda </a:t>
            </a:r>
            <a:r>
              <a:rPr lang="es-ES" sz="1600" dirty="0">
                <a:latin typeface="Helvetica" panose="020B0504020202030204" pitchFamily="34" charset="0"/>
              </a:rPr>
              <a:t>de la Comunidad Autónoma se </a:t>
            </a:r>
            <a:r>
              <a:rPr lang="es-ES" sz="1600" dirty="0" smtClean="0">
                <a:latin typeface="Helvetica" panose="020B0504020202030204" pitchFamily="34" charset="0"/>
              </a:rPr>
              <a:t>situará </a:t>
            </a:r>
            <a:r>
              <a:rPr lang="es-ES" sz="1600" dirty="0">
                <a:latin typeface="Helvetica" panose="020B0504020202030204" pitchFamily="34" charset="0"/>
              </a:rPr>
              <a:t>en torno a 8.876 millones de euros, lo que supondrá una reducción de 98 millones de euros con respecto al año 2021, es decir, un 1,1% </a:t>
            </a:r>
            <a:r>
              <a:rPr lang="es-ES" sz="1600" dirty="0" smtClean="0">
                <a:latin typeface="Helvetica" panose="020B0504020202030204" pitchFamily="34" charset="0"/>
              </a:rPr>
              <a:t>menos.</a:t>
            </a:r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0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PRESENTACIÓN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62182" y="1773381"/>
            <a:ext cx="1015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6695231"/>
              </p:ext>
            </p:extLst>
          </p:nvPr>
        </p:nvGraphicFramePr>
        <p:xfrm>
          <a:off x="803564" y="1681018"/>
          <a:ext cx="10510981" cy="442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3918" y="4335081"/>
            <a:ext cx="2060627" cy="627942"/>
          </a:xfrm>
          <a:prstGeom prst="rect">
            <a:avLst/>
          </a:prstGeom>
        </p:spPr>
      </p:pic>
      <p:cxnSp>
        <p:nvCxnSpPr>
          <p:cNvPr id="8" name="Conector recto 7"/>
          <p:cNvCxnSpPr>
            <a:endCxn id="6" idx="1"/>
          </p:cNvCxnSpPr>
          <p:nvPr/>
        </p:nvCxnSpPr>
        <p:spPr>
          <a:xfrm flipV="1">
            <a:off x="8913181" y="4649052"/>
            <a:ext cx="340737" cy="284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	   DEUDA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34765" y="2253673"/>
            <a:ext cx="19950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En el gráfico se aprecia los efectos de la contención de la deuda que se experimenta desde 2016 y que consigue en 2022 reducir por primera vez su cuantía. 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26" y="2026941"/>
            <a:ext cx="6927273" cy="37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5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DEPARTAMENTOS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9809" y="1442667"/>
            <a:ext cx="99891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latin typeface="Helvetica" panose="020B0504020202030204" pitchFamily="34" charset="0"/>
              </a:rPr>
              <a:t>Protección social e igualdad de oportunidades</a:t>
            </a:r>
            <a:endParaRPr lang="es-ES" dirty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29809" y="1750443"/>
            <a:ext cx="8025414" cy="4177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600" b="1" dirty="0" smtClean="0">
              <a:latin typeface="Helvetica" panose="020B0504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 smtClean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s-ES" sz="1600" b="1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2.373 millones de euros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Infraestructuras sanitarias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Hospitales de Teruel y </a:t>
            </a:r>
            <a:r>
              <a:rPr lang="es-ES" sz="1600" dirty="0" err="1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Alcañiz</a:t>
            </a: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71,4 millones de euros para la recta final de las </a:t>
            </a:r>
            <a:r>
              <a:rPr lang="es-ES" sz="1600" dirty="0" smtClean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obras.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de Barbastro: 4,6 millones de </a:t>
            </a:r>
            <a:r>
              <a:rPr lang="es-ES" sz="1600" dirty="0" smtClean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euros.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del Perpetuo Socorro de Huesca: 550.000 </a:t>
            </a:r>
            <a:r>
              <a:rPr lang="es-ES" sz="1600" dirty="0" smtClean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euros. 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Actuaciones en Atención Primaria, dotadas con 1,8 millones, con la que se financiará la ampliación del centro de salud de </a:t>
            </a:r>
            <a:r>
              <a:rPr lang="es-ES" sz="1600" dirty="0" err="1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Utebo</a:t>
            </a: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(350.000 euros).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Renovación tecnológica sanitaria</a:t>
            </a: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18,6 </a:t>
            </a:r>
            <a:r>
              <a:rPr lang="es-ES" sz="1600" dirty="0" smtClean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millones.  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Contratos para paliar la</a:t>
            </a: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demora quirúrgica</a:t>
            </a: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7,8 millones de euros. Para la demora terapéutica se incrementan casi un 70%, con un millón de euros.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 smtClean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4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</a:t>
            </a:r>
            <a:r>
              <a:rPr lang="es-ES" sz="1600" dirty="0" smtClean="0">
                <a:solidFill>
                  <a:prstClr val="white"/>
                </a:solidFill>
                <a:latin typeface="Helvetica" panose="020B0504020202030204" pitchFamily="34" charset="0"/>
              </a:rPr>
              <a:t>DEPARTAMENTOS</a:t>
            </a:r>
            <a:endParaRPr lang="es-ES" sz="1600" dirty="0">
              <a:solidFill>
                <a:prstClr val="white"/>
              </a:solidFill>
              <a:latin typeface="Helvetica" panose="020B0504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43709" y="1607126"/>
            <a:ext cx="997527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 mental: </a:t>
            </a: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cifra para convenios 13,6 millones de euros, de los que 1,5 M serán para la nueva residencia de salud mental </a:t>
            </a:r>
            <a:r>
              <a:rPr lang="es-ES" sz="1600" dirty="0" err="1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infanto</a:t>
            </a:r>
            <a:r>
              <a:rPr lang="es-ES" sz="1600" dirty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juvenil</a:t>
            </a:r>
            <a:r>
              <a:rPr lang="es-ES" sz="1600" dirty="0" smtClean="0"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Plan </a:t>
            </a:r>
            <a:r>
              <a:rPr lang="es-ES" sz="1600" b="1" dirty="0">
                <a:latin typeface="Helvetica" panose="020B0504020202030204" pitchFamily="34" charset="0"/>
              </a:rPr>
              <a:t>para atención bucodental</a:t>
            </a:r>
            <a:r>
              <a:rPr lang="es-ES" sz="1600" dirty="0">
                <a:latin typeface="Helvetica" panose="020B0504020202030204" pitchFamily="34" charset="0"/>
              </a:rPr>
              <a:t>: Incremento de 27%, con 2,1 millones de euros</a:t>
            </a:r>
            <a:r>
              <a:rPr lang="es-ES" sz="1600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Salud digital en Atención Primaria</a:t>
            </a:r>
            <a:r>
              <a:rPr lang="es-ES" sz="1600" dirty="0">
                <a:latin typeface="Helvetica" panose="020B0504020202030204" pitchFamily="34" charset="0"/>
              </a:rPr>
              <a:t>: 5 millones de euros</a:t>
            </a:r>
            <a:r>
              <a:rPr lang="es-ES" sz="1600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Salud Pública</a:t>
            </a:r>
            <a:r>
              <a:rPr lang="es-ES" sz="1600" dirty="0">
                <a:latin typeface="Helvetica" panose="020B0504020202030204" pitchFamily="34" charset="0"/>
              </a:rPr>
              <a:t> incrementa un 22% su presupuesto global: Contará con un 73% más para el programa de vacunaciones, dotado con 15,4 millones frente a los 8,9 del 2022</a:t>
            </a:r>
            <a:r>
              <a:rPr lang="es-ES" sz="1600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Récord histórico del presupuesto del IASS en 2023: </a:t>
            </a:r>
            <a:r>
              <a:rPr lang="es-ES" sz="1600" dirty="0">
                <a:latin typeface="Helvetica" panose="020B0504020202030204" pitchFamily="34" charset="0"/>
              </a:rPr>
              <a:t>416,2 millones, lo que supone un incremento de un 4,91%  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Prestaciones económicas para personas dependientes</a:t>
            </a:r>
            <a:r>
              <a:rPr lang="es-ES" sz="1600" dirty="0">
                <a:latin typeface="Helvetica" panose="020B0504020202030204" pitchFamily="34" charset="0"/>
              </a:rPr>
              <a:t> (prestación económica vinculada al servicio y prestación por cuidados en el entorno familiar): 81 millones (incremento de un 16,5%).</a:t>
            </a:r>
            <a:r>
              <a:rPr lang="es-ES" sz="1600" b="1" dirty="0">
                <a:latin typeface="Helvetica" panose="020B0504020202030204" pitchFamily="34" charset="0"/>
              </a:rPr>
              <a:t> </a:t>
            </a:r>
            <a:endParaRPr lang="es-ES" sz="1600" b="1" dirty="0" smtClean="0">
              <a:latin typeface="Helvetica" panose="020B0504020202030204" pitchFamily="34" charset="0"/>
            </a:endParaRPr>
          </a:p>
          <a:p>
            <a:endParaRPr lang="es-ES" sz="1600" b="1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2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	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DEPARTAMENTOS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34473" y="1644073"/>
            <a:ext cx="99845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Helvetica" panose="020B0504020202030204" pitchFamily="34" charset="0"/>
              </a:rPr>
              <a:t>Nuevo modelo de cuidados</a:t>
            </a:r>
            <a:r>
              <a:rPr lang="es-ES" sz="1600" dirty="0">
                <a:latin typeface="Helvetica" panose="020B0504020202030204" pitchFamily="34" charset="0"/>
              </a:rPr>
              <a:t>: mejora y creación de nuevos equipamientos, adaptación tecnológica de los centros del IASS, proyecto con Sanidad de cuidados conectados (atención domiciliaria…).31 M de los 44 procedentes de </a:t>
            </a:r>
            <a:r>
              <a:rPr lang="es-ES" sz="1600" dirty="0" smtClean="0">
                <a:latin typeface="Helvetica" panose="020B0504020202030204" pitchFamily="34" charset="0"/>
              </a:rPr>
              <a:t>MRR: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dirty="0" smtClean="0">
                <a:latin typeface="Helvetica" panose="020B0504020202030204" pitchFamily="34" charset="0"/>
              </a:rPr>
              <a:t>		Complejo </a:t>
            </a:r>
            <a:r>
              <a:rPr lang="es-ES" sz="1600" dirty="0">
                <a:latin typeface="Helvetica" panose="020B0504020202030204" pitchFamily="34" charset="0"/>
              </a:rPr>
              <a:t>residencial de </a:t>
            </a:r>
            <a:r>
              <a:rPr lang="es-ES" sz="1600" dirty="0" err="1">
                <a:latin typeface="Helvetica" panose="020B0504020202030204" pitchFamily="34" charset="0"/>
              </a:rPr>
              <a:t>Valdefierro</a:t>
            </a:r>
            <a:r>
              <a:rPr lang="es-ES" sz="1600" dirty="0">
                <a:latin typeface="Helvetica" panose="020B0504020202030204" pitchFamily="34" charset="0"/>
              </a:rPr>
              <a:t>: </a:t>
            </a:r>
            <a:r>
              <a:rPr lang="es-ES" sz="1600" b="1" dirty="0">
                <a:latin typeface="Helvetica" panose="020B0504020202030204" pitchFamily="34" charset="0"/>
              </a:rPr>
              <a:t>21 millones de euros.</a:t>
            </a:r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>
                <a:latin typeface="Helvetica" panose="020B0504020202030204" pitchFamily="34" charset="0"/>
              </a:rPr>
              <a:t>    </a:t>
            </a:r>
            <a:r>
              <a:rPr lang="es-ES" sz="1600" dirty="0" smtClean="0">
                <a:latin typeface="Helvetica" panose="020B0504020202030204" pitchFamily="34" charset="0"/>
              </a:rPr>
              <a:t>		Complejo </a:t>
            </a:r>
            <a:r>
              <a:rPr lang="es-ES" sz="1600" dirty="0">
                <a:latin typeface="Helvetica" panose="020B0504020202030204" pitchFamily="34" charset="0"/>
              </a:rPr>
              <a:t>residencial de </a:t>
            </a:r>
            <a:r>
              <a:rPr lang="es-ES" sz="1600" dirty="0" err="1">
                <a:latin typeface="Helvetica" panose="020B0504020202030204" pitchFamily="34" charset="0"/>
              </a:rPr>
              <a:t>Ateca</a:t>
            </a:r>
            <a:r>
              <a:rPr lang="es-ES" sz="1600" dirty="0">
                <a:latin typeface="Helvetica" panose="020B0504020202030204" pitchFamily="34" charset="0"/>
              </a:rPr>
              <a:t>: </a:t>
            </a:r>
            <a:r>
              <a:rPr lang="es-ES" sz="1600" b="1" dirty="0">
                <a:latin typeface="Helvetica" panose="020B0504020202030204" pitchFamily="34" charset="0"/>
              </a:rPr>
              <a:t>4,7 millones de euros</a:t>
            </a:r>
            <a:r>
              <a:rPr lang="es-ES" sz="1600" b="1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b="1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Infraestructuras educativas</a:t>
            </a:r>
            <a:r>
              <a:rPr lang="es-ES" sz="1600" dirty="0">
                <a:latin typeface="Helvetica" panose="020B0504020202030204" pitchFamily="34" charset="0"/>
              </a:rPr>
              <a:t>: 21 M para colegios del Sur de Zaragoza e infraestructuras de Huesca y Teruel. </a:t>
            </a:r>
          </a:p>
          <a:p>
            <a:r>
              <a:rPr lang="es-ES" sz="1600" dirty="0">
                <a:latin typeface="Helvetica" panose="020B0504020202030204" pitchFamily="34" charset="0"/>
              </a:rPr>
              <a:t>Inversiones en </a:t>
            </a:r>
            <a:r>
              <a:rPr lang="es-ES" sz="1600" b="1" dirty="0">
                <a:latin typeface="Helvetica" panose="020B0504020202030204" pitchFamily="34" charset="0"/>
              </a:rPr>
              <a:t>mejora de eficiencia energética en infraestructuras </a:t>
            </a:r>
            <a:r>
              <a:rPr lang="es-ES" sz="1600" b="1" dirty="0" smtClean="0">
                <a:latin typeface="Helvetica" panose="020B0504020202030204" pitchFamily="34" charset="0"/>
              </a:rPr>
              <a:t>educativas</a:t>
            </a:r>
            <a:r>
              <a:rPr lang="es-ES" sz="1600" dirty="0">
                <a:latin typeface="Helvetica" panose="020B0504020202030204" pitchFamily="34" charset="0"/>
              </a:rPr>
              <a:t>:</a:t>
            </a:r>
            <a:r>
              <a:rPr lang="es-ES" sz="1600" dirty="0" smtClean="0">
                <a:latin typeface="Helvetica" panose="020B0504020202030204" pitchFamily="34" charset="0"/>
              </a:rPr>
              <a:t> </a:t>
            </a:r>
            <a:r>
              <a:rPr lang="es-ES" sz="1600" dirty="0">
                <a:latin typeface="Helvetica" panose="020B0504020202030204" pitchFamily="34" charset="0"/>
              </a:rPr>
              <a:t>1,8 M. 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Digitalización de las aulas y centros </a:t>
            </a:r>
            <a:r>
              <a:rPr lang="es-ES" sz="1600" b="1" dirty="0" smtClean="0">
                <a:latin typeface="Helvetica" panose="020B0504020202030204" pitchFamily="34" charset="0"/>
              </a:rPr>
              <a:t>educativos:</a:t>
            </a:r>
            <a:r>
              <a:rPr lang="es-ES" sz="1600" dirty="0" smtClean="0">
                <a:latin typeface="Helvetica" panose="020B0504020202030204" pitchFamily="34" charset="0"/>
              </a:rPr>
              <a:t> </a:t>
            </a:r>
            <a:r>
              <a:rPr lang="es-ES" sz="1600" dirty="0">
                <a:latin typeface="Helvetica" panose="020B0504020202030204" pitchFamily="34" charset="0"/>
              </a:rPr>
              <a:t>24,4 millones de euros. 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>
                <a:latin typeface="Helvetica" panose="020B0504020202030204" pitchFamily="34" charset="0"/>
              </a:rPr>
              <a:t>Implantación de 19 </a:t>
            </a:r>
            <a:r>
              <a:rPr lang="es-ES" sz="1600" b="1" dirty="0">
                <a:latin typeface="Helvetica" panose="020B0504020202030204" pitchFamily="34" charset="0"/>
              </a:rPr>
              <a:t>nuevos ciclos de </a:t>
            </a:r>
            <a:r>
              <a:rPr lang="es-ES" sz="1600" b="1" dirty="0" smtClean="0">
                <a:latin typeface="Helvetica" panose="020B0504020202030204" pitchFamily="34" charset="0"/>
              </a:rPr>
              <a:t>FP</a:t>
            </a:r>
            <a:r>
              <a:rPr lang="es-ES" sz="1600" dirty="0" smtClean="0">
                <a:latin typeface="Helvetica" panose="020B0504020202030204" pitchFamily="34" charset="0"/>
              </a:rPr>
              <a:t>: 2,3 </a:t>
            </a:r>
            <a:r>
              <a:rPr lang="es-ES" sz="1600" dirty="0">
                <a:latin typeface="Helvetica" panose="020B0504020202030204" pitchFamily="34" charset="0"/>
              </a:rPr>
              <a:t>M</a:t>
            </a:r>
            <a:r>
              <a:rPr lang="es-ES" sz="1600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471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</a:t>
            </a:r>
            <a:r>
              <a:rPr lang="es-ES" sz="1600" dirty="0" smtClean="0">
                <a:solidFill>
                  <a:prstClr val="white"/>
                </a:solidFill>
                <a:latin typeface="Helvetica" panose="020B0504020202030204" pitchFamily="34" charset="0"/>
              </a:rPr>
              <a:t>DEPARTAMENTOS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38687" y="1784413"/>
            <a:ext cx="100672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b="1" dirty="0" smtClean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Becas de comedor y material curricular:</a:t>
            </a:r>
            <a:r>
              <a:rPr lang="es-ES" sz="1600" dirty="0">
                <a:latin typeface="Helvetica" panose="020B0504020202030204" pitchFamily="34" charset="0"/>
              </a:rPr>
              <a:t> 15,5 M.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Plan Corresponsables</a:t>
            </a:r>
            <a:r>
              <a:rPr lang="es-ES" sz="1600" dirty="0">
                <a:latin typeface="Helvetica" panose="020B0504020202030204" pitchFamily="34" charset="0"/>
              </a:rPr>
              <a:t>: 22-23. 5,8 M. </a:t>
            </a:r>
            <a:endParaRPr lang="es-ES" sz="1600" b="1" dirty="0">
              <a:latin typeface="Helvetica" panose="020B0504020202030204" pitchFamily="34" charset="0"/>
            </a:endParaRPr>
          </a:p>
          <a:p>
            <a:endParaRPr lang="es-ES" sz="1600" b="1" dirty="0" smtClean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IAM</a:t>
            </a:r>
            <a:r>
              <a:rPr lang="es-ES" sz="1600" dirty="0">
                <a:latin typeface="Helvetica" panose="020B0504020202030204" pitchFamily="34" charset="0"/>
              </a:rPr>
              <a:t>: 8,2 </a:t>
            </a:r>
            <a:r>
              <a:rPr lang="es-ES" sz="1600" dirty="0" smtClean="0">
                <a:latin typeface="Helvetica" panose="020B0504020202030204" pitchFamily="34" charset="0"/>
              </a:rPr>
              <a:t>millones.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Vivienda</a:t>
            </a:r>
            <a:r>
              <a:rPr lang="es-ES" sz="1600" dirty="0">
                <a:latin typeface="Helvetica" panose="020B0504020202030204" pitchFamily="34" charset="0"/>
              </a:rPr>
              <a:t> se incrementa en 47,3 millones de euros alcanzando una cifra récord de 91 millones de euros </a:t>
            </a:r>
            <a:r>
              <a:rPr lang="es-ES" sz="1600" dirty="0" smtClean="0">
                <a:latin typeface="Helvetica" panose="020B0504020202030204" pitchFamily="34" charset="0"/>
              </a:rPr>
              <a:t>para  </a:t>
            </a:r>
            <a:r>
              <a:rPr lang="es-ES" sz="1600" dirty="0">
                <a:latin typeface="Helvetica" panose="020B0504020202030204" pitchFamily="34" charset="0"/>
              </a:rPr>
              <a:t>rehabilitación e incremento del parque público de vivienda.</a:t>
            </a:r>
          </a:p>
          <a:p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99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87573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DEPARTAMENTOS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5235" y="1447060"/>
            <a:ext cx="992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latin typeface="Helvetica" panose="020B0504020202030204" pitchFamily="34" charset="0"/>
              </a:rPr>
              <a:t>Impulso económico y creación de empleo</a:t>
            </a:r>
            <a:endParaRPr lang="es-ES" sz="1600" dirty="0">
              <a:latin typeface="Helvetica" panose="020B0504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54098" y="2032985"/>
            <a:ext cx="9934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Helvetica" panose="020B0504020202030204" pitchFamily="34" charset="0"/>
              </a:rPr>
              <a:t>Refuerzo </a:t>
            </a:r>
            <a:r>
              <a:rPr lang="es-ES" sz="1600" b="1" dirty="0">
                <a:latin typeface="Helvetica" panose="020B0504020202030204" pitchFamily="34" charset="0"/>
              </a:rPr>
              <a:t>de las</a:t>
            </a:r>
            <a:r>
              <a:rPr lang="es-ES" sz="1600" dirty="0">
                <a:latin typeface="Helvetica" panose="020B0504020202030204" pitchFamily="34" charset="0"/>
              </a:rPr>
              <a:t> </a:t>
            </a:r>
            <a:r>
              <a:rPr lang="es-ES" sz="1600" b="1" dirty="0">
                <a:latin typeface="Helvetica" panose="020B0504020202030204" pitchFamily="34" charset="0"/>
              </a:rPr>
              <a:t>políticas activas para impulsar el empleo </a:t>
            </a:r>
            <a:r>
              <a:rPr lang="es-ES" sz="1600" dirty="0">
                <a:latin typeface="Helvetica" panose="020B0504020202030204" pitchFamily="34" charset="0"/>
              </a:rPr>
              <a:t>crece en 33,17M. 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I</a:t>
            </a:r>
            <a:r>
              <a:rPr lang="es-ES" sz="1600" b="1" dirty="0" smtClean="0">
                <a:latin typeface="Helvetica" panose="020B0504020202030204" pitchFamily="34" charset="0"/>
              </a:rPr>
              <a:t>NAEM </a:t>
            </a:r>
            <a:r>
              <a:rPr lang="es-ES" sz="1600" dirty="0">
                <a:latin typeface="Helvetica" panose="020B0504020202030204" pitchFamily="34" charset="0"/>
              </a:rPr>
              <a:t>superará los 157 </a:t>
            </a:r>
            <a:r>
              <a:rPr lang="es-ES" sz="1600" dirty="0" smtClean="0">
                <a:latin typeface="Helvetica" panose="020B0504020202030204" pitchFamily="34" charset="0"/>
              </a:rPr>
              <a:t>M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Atracción de </a:t>
            </a:r>
            <a:r>
              <a:rPr lang="es-ES" sz="1600" b="1" dirty="0" smtClean="0">
                <a:latin typeface="Helvetica" panose="020B0504020202030204" pitchFamily="34" charset="0"/>
              </a:rPr>
              <a:t>inversiones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 smtClean="0">
                <a:latin typeface="Helvetica" panose="020B0504020202030204" pitchFamily="34" charset="0"/>
              </a:rPr>
              <a:t>- Nueva </a:t>
            </a:r>
            <a:r>
              <a:rPr lang="es-ES" sz="1600" dirty="0">
                <a:latin typeface="Helvetica" panose="020B0504020202030204" pitchFamily="34" charset="0"/>
              </a:rPr>
              <a:t>convocatoria plurianual de </a:t>
            </a:r>
            <a:r>
              <a:rPr lang="es-ES" sz="1600" b="1" dirty="0">
                <a:latin typeface="Helvetica" panose="020B0504020202030204" pitchFamily="34" charset="0"/>
              </a:rPr>
              <a:t>ayudas a la I+D empresarial</a:t>
            </a:r>
            <a:r>
              <a:rPr lang="es-ES" sz="1600" dirty="0">
                <a:latin typeface="Helvetica" panose="020B0504020202030204" pitchFamily="34" charset="0"/>
              </a:rPr>
              <a:t>, dotada con 18,5 millones de euros (10,5 millones para movilidad sostenibles y sector farmacéutico + 8 millones para economía circular</a:t>
            </a:r>
            <a:r>
              <a:rPr lang="es-ES" sz="1600" dirty="0" smtClean="0">
                <a:latin typeface="Helvetica" panose="020B0504020202030204" pitchFamily="34" charset="0"/>
              </a:rPr>
              <a:t>).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 smtClean="0">
                <a:latin typeface="Helvetica" panose="020B0504020202030204" pitchFamily="34" charset="0"/>
              </a:rPr>
              <a:t>- Subvenciones </a:t>
            </a:r>
            <a:r>
              <a:rPr lang="es-ES" sz="1600" dirty="0">
                <a:latin typeface="Helvetica" panose="020B0504020202030204" pitchFamily="34" charset="0"/>
              </a:rPr>
              <a:t>complementarias del Gobierno de Aragón para empresas que reciban Incentivos Regionales del Estado (un millón de euros</a:t>
            </a:r>
            <a:r>
              <a:rPr lang="es-ES" sz="1600" dirty="0" smtClean="0">
                <a:latin typeface="Helvetica" panose="020B0504020202030204" pitchFamily="34" charset="0"/>
              </a:rPr>
              <a:t>).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Ayudas a empresas y pymes:</a:t>
            </a:r>
            <a:r>
              <a:rPr lang="es-ES" sz="1600" dirty="0">
                <a:latin typeface="Helvetica" panose="020B0504020202030204" pitchFamily="34" charset="0"/>
              </a:rPr>
              <a:t> 21 M para reforzar la competitividad, la digitalización y sostenibilidad. 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Mejora de la gestión empresarial </a:t>
            </a:r>
            <a:r>
              <a:rPr lang="es-ES" sz="1600" dirty="0">
                <a:latin typeface="Helvetica" panose="020B0504020202030204" pitchFamily="34" charset="0"/>
              </a:rPr>
              <a:t>y actuaciones territoriales para promover el desarrollo social: 14 M.</a:t>
            </a:r>
          </a:p>
        </p:txBody>
      </p:sp>
    </p:spTree>
    <p:extLst>
      <p:ext uri="{BB962C8B-B14F-4D97-AF65-F5344CB8AC3E}">
        <p14:creationId xmlns:p14="http://schemas.microsoft.com/office/powerpoint/2010/main" val="1907963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DEPARTAMENTOS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 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83076" y="1811045"/>
            <a:ext cx="100761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Helvetica" panose="020B0504020202030204" pitchFamily="34" charset="0"/>
              </a:rPr>
              <a:t>Apoyo a la </a:t>
            </a:r>
            <a:r>
              <a:rPr lang="es-ES" sz="1600" b="1" dirty="0">
                <a:latin typeface="Helvetica" panose="020B0504020202030204" pitchFamily="34" charset="0"/>
              </a:rPr>
              <a:t>internacionalización y promoción del comercio</a:t>
            </a:r>
            <a:r>
              <a:rPr lang="es-ES" sz="1600" dirty="0">
                <a:latin typeface="Helvetica" panose="020B0504020202030204" pitchFamily="34" charset="0"/>
              </a:rPr>
              <a:t>, así como apoyo al comercio rural: 9,5M. 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dirty="0" smtClean="0">
                <a:latin typeface="Helvetica" panose="020B0504020202030204" pitchFamily="34" charset="0"/>
              </a:rPr>
              <a:t> </a:t>
            </a:r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>
                <a:latin typeface="Helvetica" panose="020B0504020202030204" pitchFamily="34" charset="0"/>
              </a:rPr>
              <a:t>Promover </a:t>
            </a:r>
            <a:r>
              <a:rPr lang="es-ES" sz="1600" b="1" dirty="0">
                <a:latin typeface="Helvetica" panose="020B0504020202030204" pitchFamily="34" charset="0"/>
              </a:rPr>
              <a:t>la movilidad eléctrica</a:t>
            </a:r>
            <a:r>
              <a:rPr lang="es-ES" sz="1600" dirty="0">
                <a:latin typeface="Helvetica" panose="020B0504020202030204" pitchFamily="34" charset="0"/>
              </a:rPr>
              <a:t>, el ahorro, la eficiencia energética y al autoconsumo: 79 M 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Ayudas a industrias agroalimentarias</a:t>
            </a:r>
            <a:r>
              <a:rPr lang="es-ES" sz="1600" dirty="0">
                <a:latin typeface="Helvetica" panose="020B0504020202030204" pitchFamily="34" charset="0"/>
              </a:rPr>
              <a:t>: 26,9 </a:t>
            </a:r>
            <a:r>
              <a:rPr lang="es-ES" sz="1600" dirty="0" smtClean="0">
                <a:latin typeface="Helvetica" panose="020B0504020202030204" pitchFamily="34" charset="0"/>
              </a:rPr>
              <a:t>millones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>
                <a:latin typeface="Helvetica" panose="020B0504020202030204" pitchFamily="34" charset="0"/>
              </a:rPr>
              <a:t>Plan de la </a:t>
            </a:r>
            <a:r>
              <a:rPr lang="es-ES" sz="1600" b="1" dirty="0">
                <a:latin typeface="Helvetica" panose="020B0504020202030204" pitchFamily="34" charset="0"/>
              </a:rPr>
              <a:t>minería del carbón</a:t>
            </a:r>
            <a:r>
              <a:rPr lang="es-ES" sz="1600" dirty="0">
                <a:latin typeface="Helvetica" panose="020B0504020202030204" pitchFamily="34" charset="0"/>
              </a:rPr>
              <a:t>: 11,5 M. 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>
                <a:latin typeface="Helvetica" panose="020B0504020202030204" pitchFamily="34" charset="0"/>
              </a:rPr>
              <a:t>Fondo de </a:t>
            </a:r>
            <a:r>
              <a:rPr lang="es-ES" sz="1600" b="1" dirty="0">
                <a:latin typeface="Helvetica" panose="020B0504020202030204" pitchFamily="34" charset="0"/>
              </a:rPr>
              <a:t>Transición Justa:</a:t>
            </a:r>
            <a:r>
              <a:rPr lang="es-ES" sz="1600" dirty="0">
                <a:latin typeface="Helvetica" panose="020B0504020202030204" pitchFamily="34" charset="0"/>
              </a:rPr>
              <a:t> 21M para proyectos empresariales en los 34 municipios  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>
                <a:latin typeface="Helvetica" panose="020B0504020202030204" pitchFamily="34" charset="0"/>
              </a:rPr>
              <a:t>2,2 M para el impulso del </a:t>
            </a:r>
            <a:r>
              <a:rPr lang="es-ES" sz="1600" b="1" dirty="0">
                <a:latin typeface="Helvetica" panose="020B0504020202030204" pitchFamily="34" charset="0"/>
              </a:rPr>
              <a:t>PIGA II del polígono de Villanueva de Gállego.</a:t>
            </a:r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69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DEPARTAMENTOS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9054" y="1514763"/>
            <a:ext cx="1022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latin typeface="Helvetica" panose="020B0504020202030204" pitchFamily="34" charset="0"/>
              </a:rPr>
              <a:t>Dinamización y vertebración del medio rural</a:t>
            </a:r>
            <a:endParaRPr lang="es-ES" sz="1600" dirty="0">
              <a:latin typeface="Helvetica" panose="020B0504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66620" y="1858760"/>
            <a:ext cx="100495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Helvetica" panose="020B0504020202030204" pitchFamily="34" charset="0"/>
              </a:rPr>
              <a:t>Administración Local.  </a:t>
            </a:r>
            <a:r>
              <a:rPr lang="es-ES" sz="1600" dirty="0" smtClean="0">
                <a:latin typeface="Helvetica" panose="020B0504020202030204" pitchFamily="34" charset="0"/>
              </a:rPr>
              <a:t>Primer año del fondo Aragonés de Financiación Municipal.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dirty="0" smtClean="0">
                <a:latin typeface="Helvetica" panose="020B0504020202030204" pitchFamily="34" charset="0"/>
              </a:rPr>
              <a:t>- Transferencias a los ayuntamientos de Huesca y Teruel, 1,7 M€.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dirty="0" smtClean="0">
                <a:latin typeface="Helvetica" panose="020B0504020202030204" pitchFamily="34" charset="0"/>
              </a:rPr>
              <a:t>- Aumento en apoyo a los ayuntamientos aragoneses y comarcas en un 22,7% 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FITE</a:t>
            </a:r>
            <a:r>
              <a:rPr lang="es-ES" sz="1600" dirty="0" smtClean="0">
                <a:latin typeface="Helvetica" panose="020B0504020202030204" pitchFamily="34" charset="0"/>
              </a:rPr>
              <a:t>: 30 M.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Desarrollo Rural</a:t>
            </a:r>
            <a:r>
              <a:rPr lang="es-ES" sz="1600" dirty="0" smtClean="0">
                <a:latin typeface="Helvetica" panose="020B0504020202030204" pitchFamily="34" charset="0"/>
              </a:rPr>
              <a:t> 114,5M.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PAC</a:t>
            </a:r>
            <a:r>
              <a:rPr lang="es-ES" sz="1600" dirty="0" smtClean="0">
                <a:latin typeface="Helvetica" panose="020B0504020202030204" pitchFamily="34" charset="0"/>
              </a:rPr>
              <a:t> 461,8 millones.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Fondo de Cohesión Territorial </a:t>
            </a:r>
            <a:r>
              <a:rPr lang="es-ES" sz="1600" dirty="0" smtClean="0">
                <a:latin typeface="Helvetica" panose="020B0504020202030204" pitchFamily="34" charset="0"/>
              </a:rPr>
              <a:t>3 M para impulsar proyectos del medio rural.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Operativo de prevención y extinción de incendios</a:t>
            </a:r>
            <a:r>
              <a:rPr lang="es-ES" sz="1600" dirty="0" smtClean="0">
                <a:latin typeface="Helvetica" panose="020B0504020202030204" pitchFamily="34" charset="0"/>
              </a:rPr>
              <a:t> + 3M.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28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.-       DEPARTAMENTOS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83076" y="1793289"/>
            <a:ext cx="100051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Helvetica" panose="020B0504020202030204" pitchFamily="34" charset="0"/>
              </a:rPr>
              <a:t>Mejora de la biodiversidad</a:t>
            </a:r>
            <a:r>
              <a:rPr lang="es-ES" sz="1600" dirty="0">
                <a:latin typeface="Helvetica" panose="020B0504020202030204" pitchFamily="34" charset="0"/>
              </a:rPr>
              <a:t>: 12,5 </a:t>
            </a:r>
            <a:r>
              <a:rPr lang="es-ES" sz="1600" dirty="0" smtClean="0">
                <a:latin typeface="Helvetica" panose="020B0504020202030204" pitchFamily="34" charset="0"/>
              </a:rPr>
              <a:t>M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Rehabilitación </a:t>
            </a:r>
            <a:r>
              <a:rPr lang="es-ES" sz="1600" b="1" dirty="0">
                <a:latin typeface="Helvetica" panose="020B0504020202030204" pitchFamily="34" charset="0"/>
              </a:rPr>
              <a:t>de la Estación Internacional de </a:t>
            </a:r>
            <a:r>
              <a:rPr lang="es-ES" sz="1600" b="1" dirty="0" err="1" smtClean="0">
                <a:latin typeface="Helvetica" panose="020B0504020202030204" pitchFamily="34" charset="0"/>
              </a:rPr>
              <a:t>Canfranc</a:t>
            </a:r>
            <a:r>
              <a:rPr lang="es-ES" sz="1600" b="1" dirty="0" smtClean="0">
                <a:latin typeface="Helvetica" panose="020B0504020202030204" pitchFamily="34" charset="0"/>
              </a:rPr>
              <a:t>. </a:t>
            </a:r>
            <a:r>
              <a:rPr lang="es-ES" sz="1600" dirty="0" smtClean="0">
                <a:latin typeface="Helvetica" panose="020B0504020202030204" pitchFamily="34" charset="0"/>
              </a:rPr>
              <a:t>1,8 M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Carreteras autonómicas: </a:t>
            </a:r>
            <a:r>
              <a:rPr lang="es-ES" sz="1600" dirty="0" smtClean="0">
                <a:latin typeface="Helvetica" panose="020B0504020202030204" pitchFamily="34" charset="0"/>
              </a:rPr>
              <a:t>Incremento </a:t>
            </a:r>
            <a:r>
              <a:rPr lang="es-ES" sz="1600" dirty="0">
                <a:latin typeface="Helvetica" panose="020B0504020202030204" pitchFamily="34" charset="0"/>
              </a:rPr>
              <a:t>de 4,2 M para dotar con 53 M las inversiones </a:t>
            </a:r>
            <a:r>
              <a:rPr lang="es-ES" sz="1600" dirty="0" smtClean="0">
                <a:latin typeface="Helvetica" panose="020B0504020202030204" pitchFamily="34" charset="0"/>
              </a:rPr>
              <a:t>directas.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Impulso al</a:t>
            </a:r>
            <a:r>
              <a:rPr lang="es-ES" sz="1600" dirty="0" smtClean="0">
                <a:latin typeface="Helvetica" panose="020B0504020202030204" pitchFamily="34" charset="0"/>
              </a:rPr>
              <a:t> </a:t>
            </a:r>
            <a:r>
              <a:rPr lang="es-ES" sz="1600" b="1" dirty="0">
                <a:latin typeface="Helvetica" panose="020B0504020202030204" pitchFamily="34" charset="0"/>
              </a:rPr>
              <a:t>Plan Extraordinario de Inversiones en </a:t>
            </a:r>
            <a:r>
              <a:rPr lang="es-ES" sz="1600" b="1" dirty="0" smtClean="0">
                <a:latin typeface="Helvetica" panose="020B0504020202030204" pitchFamily="34" charset="0"/>
              </a:rPr>
              <a:t>Carreteras:</a:t>
            </a:r>
            <a:r>
              <a:rPr lang="es-ES" sz="1600" dirty="0" smtClean="0">
                <a:latin typeface="Helvetica" panose="020B0504020202030204" pitchFamily="34" charset="0"/>
              </a:rPr>
              <a:t> </a:t>
            </a:r>
            <a:r>
              <a:rPr lang="es-ES" sz="1600" dirty="0">
                <a:latin typeface="Helvetica" panose="020B0504020202030204" pitchFamily="34" charset="0"/>
              </a:rPr>
              <a:t>d</a:t>
            </a:r>
            <a:r>
              <a:rPr lang="es-ES" sz="1600" dirty="0" smtClean="0">
                <a:latin typeface="Helvetica" panose="020B0504020202030204" pitchFamily="34" charset="0"/>
              </a:rPr>
              <a:t>otación </a:t>
            </a:r>
            <a:r>
              <a:rPr lang="es-ES" sz="1600" dirty="0">
                <a:latin typeface="Helvetica" panose="020B0504020202030204" pitchFamily="34" charset="0"/>
              </a:rPr>
              <a:t>de 2,3 millones de euros para el impulso </a:t>
            </a:r>
            <a:r>
              <a:rPr lang="es-ES" sz="1600" dirty="0" smtClean="0">
                <a:latin typeface="Helvetica" panose="020B0504020202030204" pitchFamily="34" charset="0"/>
              </a:rPr>
              <a:t>de este plan que </a:t>
            </a:r>
            <a:r>
              <a:rPr lang="es-ES" sz="1600" dirty="0">
                <a:latin typeface="Helvetica" panose="020B0504020202030204" pitchFamily="34" charset="0"/>
              </a:rPr>
              <a:t>supondrá la inversión de más de 630 millones de euros en las carreteras</a:t>
            </a:r>
            <a:r>
              <a:rPr lang="es-ES" sz="1600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 smtClean="0">
                <a:latin typeface="Helvetica" panose="020B0504020202030204" pitchFamily="34" charset="0"/>
              </a:rPr>
              <a:t>Mapa </a:t>
            </a:r>
            <a:r>
              <a:rPr lang="es-ES" sz="1600" b="1" dirty="0">
                <a:latin typeface="Helvetica" panose="020B0504020202030204" pitchFamily="34" charset="0"/>
              </a:rPr>
              <a:t>Concesional de Transporte de Viajeros por </a:t>
            </a:r>
            <a:r>
              <a:rPr lang="es-ES" sz="1600" b="1" dirty="0" smtClean="0">
                <a:latin typeface="Helvetica" panose="020B0504020202030204" pitchFamily="34" charset="0"/>
              </a:rPr>
              <a:t>Carretera: </a:t>
            </a:r>
            <a:r>
              <a:rPr lang="es-ES" sz="1600" dirty="0">
                <a:latin typeface="Helvetica" panose="020B0504020202030204" pitchFamily="34" charset="0"/>
              </a:rPr>
              <a:t>8,2 millones de </a:t>
            </a:r>
            <a:r>
              <a:rPr lang="es-ES" sz="1600" dirty="0" smtClean="0">
                <a:latin typeface="Helvetica" panose="020B0504020202030204" pitchFamily="34" charset="0"/>
              </a:rPr>
              <a:t>euros.</a:t>
            </a:r>
            <a:endParaRPr lang="es-ES" sz="1600" b="1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Reforzar el Turismo:</a:t>
            </a:r>
            <a:r>
              <a:rPr lang="es-ES" sz="1600" dirty="0">
                <a:latin typeface="Helvetica" panose="020B0504020202030204" pitchFamily="34" charset="0"/>
              </a:rPr>
              <a:t> 41 </a:t>
            </a:r>
            <a:r>
              <a:rPr lang="es-ES" sz="1600" dirty="0" smtClean="0">
                <a:latin typeface="Helvetica" panose="020B0504020202030204" pitchFamily="34" charset="0"/>
              </a:rPr>
              <a:t>M.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Nuevas ayudas a la inversión en infraestructuras municipales </a:t>
            </a:r>
            <a:r>
              <a:rPr lang="es-ES" sz="1600" dirty="0">
                <a:latin typeface="Helvetica" panose="020B0504020202030204" pitchFamily="34" charset="0"/>
              </a:rPr>
              <a:t>para el desarrollo de </a:t>
            </a:r>
            <a:r>
              <a:rPr lang="es-ES" sz="1600">
                <a:latin typeface="Helvetica" panose="020B0504020202030204" pitchFamily="34" charset="0"/>
              </a:rPr>
              <a:t>proyectos </a:t>
            </a:r>
            <a:r>
              <a:rPr lang="es-ES" sz="1600" smtClean="0">
                <a:latin typeface="Helvetica" panose="020B0504020202030204" pitchFamily="34" charset="0"/>
              </a:rPr>
              <a:t>empresariales: 800.000 euros.</a:t>
            </a:r>
            <a:endParaRPr lang="es-ES" sz="1600" dirty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28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DEPARTAMENTOS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97528" y="1477818"/>
            <a:ext cx="1008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s-ES" sz="1600" dirty="0">
              <a:solidFill>
                <a:prstClr val="black"/>
              </a:solidFill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65320" y="1597981"/>
            <a:ext cx="1001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>
                <a:latin typeface="Helvetica" panose="020B0504020202030204" pitchFamily="34" charset="0"/>
              </a:rPr>
              <a:t>Apuesta por la investigación y las nuevas tecnologías</a:t>
            </a:r>
            <a:endParaRPr lang="es-ES" sz="1600" dirty="0">
              <a:latin typeface="Helvetica" panose="020B0504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65320" y="2182756"/>
            <a:ext cx="10085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Helvetica" panose="020B0504020202030204" pitchFamily="34" charset="0"/>
              </a:rPr>
              <a:t>La transferencia a la Universidad de Zaragoza</a:t>
            </a:r>
            <a:r>
              <a:rPr lang="es-ES" sz="1600" dirty="0">
                <a:latin typeface="Helvetica" panose="020B0504020202030204" pitchFamily="34" charset="0"/>
              </a:rPr>
              <a:t> sube 16 millones y supera ya los 210,2 millones, en el segundo año de una senda expansiva de mil millones hasta 2026. Incluye 12 millones para la mejora de infraestructuras docentes y de investigación. </a:t>
            </a:r>
            <a:endParaRPr lang="es-ES" sz="1600" dirty="0" smtClean="0">
              <a:latin typeface="Helvetica" panose="020B0504020202030204" pitchFamily="34" charset="0"/>
            </a:endParaRP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El Fondo de </a:t>
            </a:r>
            <a:r>
              <a:rPr lang="es-ES" sz="1600" b="1" dirty="0" err="1">
                <a:latin typeface="Helvetica" panose="020B0504020202030204" pitchFamily="34" charset="0"/>
              </a:rPr>
              <a:t>I+D+i</a:t>
            </a:r>
            <a:r>
              <a:rPr lang="es-ES" sz="1600" dirty="0">
                <a:latin typeface="Helvetica" panose="020B0504020202030204" pitchFamily="34" charset="0"/>
              </a:rPr>
              <a:t> vuelve a aumentar por encima del 14% y supera ya los 200 millones de </a:t>
            </a:r>
            <a:r>
              <a:rPr lang="es-ES" sz="1600" dirty="0" smtClean="0">
                <a:latin typeface="Helvetica" panose="020B0504020202030204" pitchFamily="34" charset="0"/>
              </a:rPr>
              <a:t>euros.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>
                <a:latin typeface="Helvetica" panose="020B0504020202030204" pitchFamily="34" charset="0"/>
              </a:rPr>
              <a:t>Los fondos para </a:t>
            </a:r>
            <a:r>
              <a:rPr lang="es-ES" sz="1600" b="1" dirty="0">
                <a:latin typeface="Helvetica" panose="020B0504020202030204" pitchFamily="34" charset="0"/>
              </a:rPr>
              <a:t>transformación digital, conectividad, telecomunicaciones, ciberseguridad y </a:t>
            </a:r>
            <a:r>
              <a:rPr lang="es-ES" sz="1600" b="1" dirty="0" err="1">
                <a:latin typeface="Helvetica" panose="020B0504020202030204" pitchFamily="34" charset="0"/>
              </a:rPr>
              <a:t>cloud</a:t>
            </a:r>
            <a:r>
              <a:rPr lang="es-ES" sz="1600" dirty="0">
                <a:latin typeface="Helvetica" panose="020B0504020202030204" pitchFamily="34" charset="0"/>
              </a:rPr>
              <a:t> se duplican respecto al año anterior. Habrá partidos por valor de 31,8 millones</a:t>
            </a:r>
            <a:r>
              <a:rPr lang="es-ES" sz="1600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b="1" dirty="0">
                <a:latin typeface="Helvetica" panose="020B0504020202030204" pitchFamily="34" charset="0"/>
              </a:rPr>
              <a:t>Equipamiento sala </a:t>
            </a:r>
            <a:r>
              <a:rPr lang="es-ES" sz="1600" b="1" dirty="0" err="1">
                <a:latin typeface="Helvetica" panose="020B0504020202030204" pitchFamily="34" charset="0"/>
              </a:rPr>
              <a:t>inmersiva</a:t>
            </a:r>
            <a:r>
              <a:rPr lang="es-ES" sz="1600" b="1" dirty="0">
                <a:latin typeface="Helvetica" panose="020B0504020202030204" pitchFamily="34" charset="0"/>
              </a:rPr>
              <a:t> Campus Digital</a:t>
            </a:r>
            <a:r>
              <a:rPr lang="es-ES" sz="1600" dirty="0">
                <a:latin typeface="Helvetica" panose="020B0504020202030204" pitchFamily="34" charset="0"/>
              </a:rPr>
              <a:t>. 0,8 M.</a:t>
            </a:r>
          </a:p>
          <a:p>
            <a:r>
              <a:rPr lang="es-ES" sz="1600" b="1" dirty="0">
                <a:latin typeface="Helvetica" panose="020B0504020202030204" pitchFamily="34" charset="0"/>
              </a:rPr>
              <a:t> </a:t>
            </a:r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>
                <a:latin typeface="Helvetica" panose="020B0504020202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663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		 CIFRAS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43709" y="1487054"/>
            <a:ext cx="10086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latin typeface="Helvetica" panose="020B0504020202030204" pitchFamily="34" charset="0"/>
              </a:rPr>
              <a:t>El Presupuesto de Aragón para 2023 asciende a </a:t>
            </a:r>
            <a:r>
              <a:rPr lang="es-ES" sz="1600" b="1" dirty="0">
                <a:latin typeface="Helvetica" panose="020B0504020202030204" pitchFamily="34" charset="0"/>
              </a:rPr>
              <a:t>8.250 millones </a:t>
            </a:r>
            <a:r>
              <a:rPr lang="es-ES" sz="1600" dirty="0">
                <a:latin typeface="Helvetica" panose="020B0504020202030204" pitchFamily="34" charset="0"/>
              </a:rPr>
              <a:t>de euros,  de los que </a:t>
            </a:r>
            <a:r>
              <a:rPr lang="es-ES" sz="1600" b="1" dirty="0">
                <a:latin typeface="Helvetica" panose="020B0504020202030204" pitchFamily="34" charset="0"/>
              </a:rPr>
              <a:t>6.902 millones </a:t>
            </a:r>
            <a:r>
              <a:rPr lang="es-ES" sz="1600" dirty="0">
                <a:latin typeface="Helvetica" panose="020B0504020202030204" pitchFamily="34" charset="0"/>
              </a:rPr>
              <a:t>corresponden al Techo de Gasto no Financiero y </a:t>
            </a:r>
            <a:r>
              <a:rPr lang="es-ES" sz="1600" b="1" dirty="0">
                <a:latin typeface="Helvetica" panose="020B0504020202030204" pitchFamily="34" charset="0"/>
              </a:rPr>
              <a:t>1.348</a:t>
            </a:r>
            <a:r>
              <a:rPr lang="es-ES" sz="1600" dirty="0">
                <a:latin typeface="Helvetica" panose="020B0504020202030204" pitchFamily="34" charset="0"/>
              </a:rPr>
              <a:t> al Gasto Financiero</a:t>
            </a:r>
            <a:r>
              <a:rPr lang="es-ES" sz="1600" dirty="0" smtClean="0">
                <a:latin typeface="Helvetica" panose="020B0504020202030204" pitchFamily="34" charset="0"/>
              </a:rPr>
              <a:t>.</a:t>
            </a:r>
            <a:endParaRPr lang="es-ES" sz="1600" dirty="0">
              <a:latin typeface="Helvetica" panose="020B0504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43709" y="2690336"/>
            <a:ext cx="96242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dirty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latin typeface="Helvetica" panose="020B0504020202030204" pitchFamily="34" charset="0"/>
              </a:rPr>
              <a:t>El presupuesto de 2023 será también el de </a:t>
            </a:r>
            <a:r>
              <a:rPr lang="es-ES" sz="1600" b="1" dirty="0">
                <a:latin typeface="Helvetica" panose="020B0504020202030204" pitchFamily="34" charset="0"/>
              </a:rPr>
              <a:t>la </a:t>
            </a:r>
            <a:r>
              <a:rPr lang="es-ES" sz="1600" b="1" dirty="0" smtClean="0">
                <a:latin typeface="Helvetica" panose="020B0504020202030204" pitchFamily="34" charset="0"/>
              </a:rPr>
              <a:t>actualización fiscal</a:t>
            </a:r>
            <a:r>
              <a:rPr lang="es-ES" sz="1600" dirty="0">
                <a:latin typeface="Helvetica" panose="020B0504020202030204" pitchFamily="34" charset="0"/>
              </a:rPr>
              <a:t>, que se ha orientado a la consecución de mayores tasas de progresividad y de justicia fiscal.</a:t>
            </a:r>
            <a:endParaRPr lang="es-ES" sz="1600" dirty="0"/>
          </a:p>
        </p:txBody>
      </p:sp>
      <p:sp>
        <p:nvSpPr>
          <p:cNvPr id="7" name="Flecha derecha 6"/>
          <p:cNvSpPr/>
          <p:nvPr/>
        </p:nvSpPr>
        <p:spPr>
          <a:xfrm>
            <a:off x="2013527" y="3875230"/>
            <a:ext cx="7509163" cy="155575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b="1" kern="0" dirty="0">
                <a:solidFill>
                  <a:srgbClr val="000000"/>
                </a:solidFill>
                <a:latin typeface="Helvetica" panose="020B0504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presupuesto de 2023 refuerza los criterios de justicia social con un ajuste tributario para 720.000 aragoneses, el 99% de los contribuyentes</a:t>
            </a:r>
            <a:endParaRPr lang="es-ES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28816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 FISCALIDAD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82256" y="1671782"/>
            <a:ext cx="98367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prstClr val="black"/>
                </a:solidFill>
                <a:latin typeface="Helvetica" panose="020B0504020202030204" pitchFamily="34" charset="0"/>
              </a:rPr>
              <a:t> </a:t>
            </a:r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                       </a:t>
            </a:r>
            <a:r>
              <a:rPr lang="es-ES" sz="1600" dirty="0" smtClean="0">
                <a:latin typeface="Helvetica" panose="020B0504020202030204" pitchFamily="34" charset="0"/>
              </a:rPr>
              <a:t>La </a:t>
            </a:r>
            <a:r>
              <a:rPr lang="es-ES" sz="1600" dirty="0">
                <a:latin typeface="Helvetica" panose="020B0504020202030204" pitchFamily="34" charset="0"/>
              </a:rPr>
              <a:t>reordenación afectará al </a:t>
            </a:r>
            <a:r>
              <a:rPr lang="es-ES" sz="1600" dirty="0" smtClean="0">
                <a:latin typeface="Helvetica" panose="020B0504020202030204" pitchFamily="34" charset="0"/>
              </a:rPr>
              <a:t>IRPF, a los impuestos medioambientales y 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es-ES" sz="1600" dirty="0">
              <a:latin typeface="Helvetica" panose="020B0504020202030204" pitchFamily="34" charset="0"/>
            </a:endParaRPr>
          </a:p>
          <a:p>
            <a:pPr lvl="0">
              <a:defRPr/>
            </a:pPr>
            <a:r>
              <a:rPr lang="es-ES" sz="1600" dirty="0">
                <a:latin typeface="Helvetica" panose="020B0504020202030204" pitchFamily="34" charset="0"/>
              </a:rPr>
              <a:t>r</a:t>
            </a:r>
            <a:r>
              <a:rPr lang="es-ES" sz="1600" dirty="0" smtClean="0">
                <a:latin typeface="Helvetica" panose="020B0504020202030204" pitchFamily="34" charset="0"/>
              </a:rPr>
              <a:t>eforzará</a:t>
            </a:r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 la </a:t>
            </a:r>
            <a:r>
              <a:rPr lang="es-ES" sz="1600" dirty="0">
                <a:solidFill>
                  <a:prstClr val="black"/>
                </a:solidFill>
                <a:latin typeface="Helvetica" panose="020B0504020202030204" pitchFamily="34" charset="0"/>
              </a:rPr>
              <a:t>capacidad el emprendimiento y la iniciativa </a:t>
            </a:r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empresarial. </a:t>
            </a:r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/>
              <a:t> 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                      </a:t>
            </a:r>
            <a:r>
              <a:rPr lang="es-ES" sz="1600" dirty="0" smtClean="0">
                <a:latin typeface="Helvetica" panose="020B0504020202030204" pitchFamily="34" charset="0"/>
              </a:rPr>
              <a:t>Se produce la rebaja del tipo autonómico en los cinco niveles de menos base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latin typeface="Helvetica" panose="020B0504020202030204" pitchFamily="34" charset="0"/>
            </a:endParaRPr>
          </a:p>
          <a:p>
            <a:r>
              <a:rPr lang="es-ES" sz="1600" dirty="0" smtClean="0">
                <a:latin typeface="Helvetica" panose="020B0504020202030204" pitchFamily="34" charset="0"/>
              </a:rPr>
              <a:t>liquidable, hasta 50.000 euros  y sube a partir de los 60.000.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 smtClean="0">
              <a:latin typeface="Helvetica" panose="020B0504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                       Esta </a:t>
            </a:r>
            <a:r>
              <a:rPr lang="es-ES" sz="1600" dirty="0">
                <a:solidFill>
                  <a:prstClr val="black"/>
                </a:solidFill>
                <a:latin typeface="Helvetica" panose="020B0504020202030204" pitchFamily="34" charset="0"/>
              </a:rPr>
              <a:t>opción convertirá a la fiscalidad aragonesa en la más progresiva de España, </a:t>
            </a:r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solo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1600" dirty="0">
              <a:solidFill>
                <a:prstClr val="black"/>
              </a:solidFill>
              <a:latin typeface="Helvetica" panose="020B0504020202030204" pitchFamily="34" charset="0"/>
            </a:endParaRPr>
          </a:p>
          <a:p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 </a:t>
            </a:r>
            <a:r>
              <a:rPr lang="es-ES" sz="1600" dirty="0">
                <a:solidFill>
                  <a:prstClr val="black"/>
                </a:solidFill>
                <a:latin typeface="Helvetica" panose="020B0504020202030204" pitchFamily="34" charset="0"/>
              </a:rPr>
              <a:t>por debajo de Valencia, Canarias y La Rioja y al mismo nivel que Cantabria.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 smtClean="0">
              <a:solidFill>
                <a:prstClr val="black"/>
              </a:solidFill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endParaRPr lang="es-ES" sz="1600" dirty="0" smtClean="0">
              <a:solidFill>
                <a:prstClr val="black"/>
              </a:solidFill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1542473" y="212436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1569859" y="332619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1542473" y="465267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53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 FISCALIDAD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51346" y="1385839"/>
            <a:ext cx="9319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La actualización fiscal que beneficiará a las clases medias y bajas supondrá un </a:t>
            </a:r>
            <a:r>
              <a:rPr lang="es-ES" sz="1600" b="1" dirty="0" smtClean="0">
                <a:solidFill>
                  <a:prstClr val="black"/>
                </a:solidFill>
                <a:latin typeface="Helvetica" panose="020B0504020202030204" pitchFamily="34" charset="0"/>
              </a:rPr>
              <a:t>ahorro de 50 millones a los contribuyentes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s-ES" sz="1600" dirty="0" smtClean="0">
              <a:solidFill>
                <a:prstClr val="black"/>
              </a:solidFill>
              <a:latin typeface="Helvetica" panose="020B0504020202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61026"/>
              </p:ext>
            </p:extLst>
          </p:nvPr>
        </p:nvGraphicFramePr>
        <p:xfrm>
          <a:off x="1260762" y="2484198"/>
          <a:ext cx="9384147" cy="2419929"/>
        </p:xfrm>
        <a:graphic>
          <a:graphicData uri="http://schemas.openxmlformats.org/drawingml/2006/table">
            <a:tbl>
              <a:tblPr firstRow="1" firstCol="1" bandRow="1"/>
              <a:tblGrid>
                <a:gridCol w="5486441">
                  <a:extLst>
                    <a:ext uri="{9D8B030D-6E8A-4147-A177-3AD203B41FA5}">
                      <a16:colId xmlns:a16="http://schemas.microsoft.com/office/drawing/2014/main" val="2041246920"/>
                    </a:ext>
                  </a:extLst>
                </a:gridCol>
                <a:gridCol w="1948853">
                  <a:extLst>
                    <a:ext uri="{9D8B030D-6E8A-4147-A177-3AD203B41FA5}">
                      <a16:colId xmlns:a16="http://schemas.microsoft.com/office/drawing/2014/main" val="4003556072"/>
                    </a:ext>
                  </a:extLst>
                </a:gridCol>
                <a:gridCol w="1948853">
                  <a:extLst>
                    <a:ext uri="{9D8B030D-6E8A-4147-A177-3AD203B41FA5}">
                      <a16:colId xmlns:a16="http://schemas.microsoft.com/office/drawing/2014/main" val="632809081"/>
                    </a:ext>
                  </a:extLst>
                </a:gridCol>
              </a:tblGrid>
              <a:tr h="85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Base liquidable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Tipo tras la reforma</a:t>
                      </a:r>
                      <a:b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(%)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Rebaja fiscal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12405"/>
                  </a:ext>
                </a:extLst>
              </a:tr>
              <a:tr h="31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0 - 12.450 €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9,50%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↓</a:t>
                      </a: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0,5 puntos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41231"/>
                  </a:ext>
                </a:extLst>
              </a:tr>
              <a:tr h="31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12.450 - 20.200 €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12,00%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↓</a:t>
                      </a: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0,5 puntos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84082"/>
                  </a:ext>
                </a:extLst>
              </a:tr>
              <a:tr h="31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20.200 - 35.200 €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15,00%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↓</a:t>
                      </a: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0,5 puntos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75641"/>
                  </a:ext>
                </a:extLst>
              </a:tr>
              <a:tr h="31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35.200 - 50.000 €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18,50%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↓</a:t>
                      </a: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0,5 puntos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683682"/>
                  </a:ext>
                </a:extLst>
              </a:tr>
              <a:tr h="31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50.000 - 60.000 €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20,50%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↓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0,5 puntos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4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1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   FISCALIDAD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07127" y="1753896"/>
            <a:ext cx="1009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1600" dirty="0" smtClean="0">
                <a:solidFill>
                  <a:prstClr val="black"/>
                </a:solidFill>
                <a:latin typeface="Helvetica" panose="020B0504020202030204" pitchFamily="34" charset="0"/>
              </a:rPr>
              <a:t>Cuadro escala IRPF en función de los niveles de renta y diferencia con escala vigente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134139"/>
              </p:ext>
            </p:extLst>
          </p:nvPr>
        </p:nvGraphicFramePr>
        <p:xfrm>
          <a:off x="3522133" y="2244435"/>
          <a:ext cx="5147734" cy="3454406"/>
        </p:xfrm>
        <a:graphic>
          <a:graphicData uri="http://schemas.openxmlformats.org/drawingml/2006/table">
            <a:tbl>
              <a:tblPr firstRow="1" firstCol="1" bandRow="1"/>
              <a:tblGrid>
                <a:gridCol w="908050">
                  <a:extLst>
                    <a:ext uri="{9D8B030D-6E8A-4147-A177-3AD203B41FA5}">
                      <a16:colId xmlns:a16="http://schemas.microsoft.com/office/drawing/2014/main" val="79063312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4169790055"/>
                    </a:ext>
                  </a:extLst>
                </a:gridCol>
                <a:gridCol w="1140883">
                  <a:extLst>
                    <a:ext uri="{9D8B030D-6E8A-4147-A177-3AD203B41FA5}">
                      <a16:colId xmlns:a16="http://schemas.microsoft.com/office/drawing/2014/main" val="3832141483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873164432"/>
                    </a:ext>
                  </a:extLst>
                </a:gridCol>
                <a:gridCol w="106892">
                  <a:extLst>
                    <a:ext uri="{9D8B030D-6E8A-4147-A177-3AD203B41FA5}">
                      <a16:colId xmlns:a16="http://schemas.microsoft.com/office/drawing/2014/main" val="884336664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909852322"/>
                    </a:ext>
                  </a:extLst>
                </a:gridCol>
                <a:gridCol w="116417">
                  <a:extLst>
                    <a:ext uri="{9D8B030D-6E8A-4147-A177-3AD203B41FA5}">
                      <a16:colId xmlns:a16="http://schemas.microsoft.com/office/drawing/2014/main" val="3124190993"/>
                    </a:ext>
                  </a:extLst>
                </a:gridCol>
              </a:tblGrid>
              <a:tr h="173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 liquidable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ARAGÓN 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Escala vigente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Diferencia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 %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17032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561744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12.450,00 €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1.182,75 €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1.245,00 €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-62,25 €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-5,00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693329"/>
                  </a:ext>
                </a:extLst>
              </a:tr>
              <a:tr h="1700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15.450,00 €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1.542,75 €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1.620,00 €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-77,25 €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-4,77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76108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20.200,00 €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2.112,75 €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2.213,75 €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-101,00 €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-4,56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695570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28.200,00 €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3.312,75 €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3.453,75 €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-141,00 €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-4,08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709140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35.200,00 €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4.362,75 €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4.580,75 €</a:t>
                      </a: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-218,00 €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-4,76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645964"/>
                  </a:ext>
                </a:extLst>
              </a:tr>
              <a:tr h="1700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42.200,00 €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5.657,75 €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5.910,75 €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-253,00 €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-4,28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81149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7.100,75 €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7.392,75 €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-292,00 €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-3,95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98882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8.125,75 €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8.442,75 €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-317,00 €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-3,75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6257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9.150,75 €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9.492,75 €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-342,00 €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-3,60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553324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10.760,75 €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11.032,75 €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-272,00 €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-2,47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85034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12.600,75 €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12.817,75 €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-217,00 €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-1,69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023806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14.230,75 €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14.392,75 €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-162,00 €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-1,13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802893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16.150,75 €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16.192,75 €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-42,00 €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-0,26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962050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18.650,75 €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18.542,75 €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0,58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94260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23.650,75 €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23.242,75 €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408,00 €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1,76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324684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33.800,75 €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32.992,75 €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808,00 €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2,45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178825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69.500,75 €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67.992,75 €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1.508,00 €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2,22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87587"/>
                  </a:ext>
                </a:extLst>
              </a:tr>
              <a:tr h="1730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500.000,00 €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120.500,75 €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117.992,75 €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2.508,00 €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2,13</a:t>
                      </a:r>
                      <a:endParaRPr lang="es-E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46" marR="40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616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15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	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FISCALIDAD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06764" y="1471910"/>
            <a:ext cx="1008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 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74" y="2272145"/>
            <a:ext cx="10236568" cy="32749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19662" y="1484222"/>
            <a:ext cx="1008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Helvetica" panose="020B0504020202030204" pitchFamily="34" charset="0"/>
              </a:rPr>
              <a:t>Cuatro ejemplos prácticos de la repercusión fiscal de los nuevos tipos propuestos en la parte autonómica  del IRPF y con la suma del efecto de la parte estatal</a:t>
            </a:r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9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PRESUPUESTO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62182" y="1773381"/>
            <a:ext cx="10159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 smtClean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latin typeface="Helvetica" panose="020B0504020202030204" pitchFamily="34" charset="0"/>
              </a:rPr>
              <a:t>El presupuesto de 2023 pone el broche a la legislatura más atípica de la historia reciente por la crisis sanitaria y económica que ha azotado al planeta, pero también es una legislatura de logros ya que el Gobierno de Aragón ha sido capaz </a:t>
            </a:r>
            <a:r>
              <a:rPr lang="es-ES" sz="1600" b="1" dirty="0">
                <a:latin typeface="Helvetica" panose="020B0504020202030204" pitchFamily="34" charset="0"/>
              </a:rPr>
              <a:t>de reforzar el control del gasto</a:t>
            </a:r>
            <a:r>
              <a:rPr lang="es-ES" sz="1600" dirty="0">
                <a:latin typeface="Helvetica" panose="020B0504020202030204" pitchFamily="34" charset="0"/>
              </a:rPr>
              <a:t>, </a:t>
            </a:r>
            <a:r>
              <a:rPr lang="es-ES" sz="1600" b="1" dirty="0">
                <a:latin typeface="Helvetica" panose="020B0504020202030204" pitchFamily="34" charset="0"/>
              </a:rPr>
              <a:t>reducir la deuda</a:t>
            </a:r>
            <a:r>
              <a:rPr lang="es-ES" sz="1600" dirty="0">
                <a:latin typeface="Helvetica" panose="020B0504020202030204" pitchFamily="34" charset="0"/>
              </a:rPr>
              <a:t>, </a:t>
            </a:r>
            <a:r>
              <a:rPr lang="es-ES" sz="1600" b="1" dirty="0">
                <a:latin typeface="Helvetica" panose="020B0504020202030204" pitchFamily="34" charset="0"/>
              </a:rPr>
              <a:t>cumplir con el déficit </a:t>
            </a:r>
            <a:r>
              <a:rPr lang="es-ES" sz="1600" dirty="0">
                <a:latin typeface="Helvetica" panose="020B0504020202030204" pitchFamily="34" charset="0"/>
              </a:rPr>
              <a:t>y perfilar a la Comunidad Autónoma como una </a:t>
            </a:r>
            <a:r>
              <a:rPr lang="es-ES" sz="1600" b="1" dirty="0">
                <a:latin typeface="Helvetica" panose="020B0504020202030204" pitchFamily="34" charset="0"/>
              </a:rPr>
              <a:t>tierra de inversiones </a:t>
            </a:r>
            <a:r>
              <a:rPr lang="es-ES" sz="1600" dirty="0">
                <a:latin typeface="Helvetica" panose="020B0504020202030204" pitchFamily="34" charset="0"/>
              </a:rPr>
              <a:t>y, por lo tanto, de </a:t>
            </a:r>
            <a:r>
              <a:rPr lang="es-ES" sz="1600" b="1" dirty="0">
                <a:latin typeface="Helvetica" panose="020B0504020202030204" pitchFamily="34" charset="0"/>
              </a:rPr>
              <a:t>oportunidades</a:t>
            </a:r>
            <a:r>
              <a:rPr lang="es-ES" sz="1600" b="1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dirty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Helvetica" panose="020B0504020202030204" pitchFamily="34" charset="0"/>
              </a:rPr>
              <a:t>El aumento de las cifras está en relación directa con la llegada de </a:t>
            </a:r>
            <a:r>
              <a:rPr lang="es-ES" sz="1600" b="1" dirty="0" smtClean="0">
                <a:latin typeface="Helvetica" panose="020B0504020202030204" pitchFamily="34" charset="0"/>
              </a:rPr>
              <a:t>las mayores entregas a cuenta </a:t>
            </a:r>
            <a:r>
              <a:rPr lang="es-ES" sz="1600" dirty="0" smtClean="0">
                <a:latin typeface="Helvetica" panose="020B0504020202030204" pitchFamily="34" charset="0"/>
              </a:rPr>
              <a:t>de la historia (4.429 </a:t>
            </a:r>
            <a:r>
              <a:rPr lang="es-ES" sz="1600" dirty="0">
                <a:latin typeface="Helvetica" panose="020B0504020202030204" pitchFamily="34" charset="0"/>
              </a:rPr>
              <a:t>M) </a:t>
            </a:r>
            <a:r>
              <a:rPr lang="es-ES" sz="1600" dirty="0" smtClean="0">
                <a:latin typeface="Helvetica" panose="020B0504020202030204" pitchFamily="34" charset="0"/>
              </a:rPr>
              <a:t>y  por la presencia de </a:t>
            </a:r>
            <a:r>
              <a:rPr lang="es-ES" sz="1600" dirty="0">
                <a:latin typeface="Helvetica" panose="020B0504020202030204" pitchFamily="34" charset="0"/>
              </a:rPr>
              <a:t>los </a:t>
            </a:r>
            <a:r>
              <a:rPr lang="es-ES" sz="1600" dirty="0" smtClean="0">
                <a:latin typeface="Helvetica" panose="020B0504020202030204" pitchFamily="34" charset="0"/>
              </a:rPr>
              <a:t>62 millones </a:t>
            </a:r>
            <a:r>
              <a:rPr lang="es-ES" sz="1600" dirty="0">
                <a:latin typeface="Helvetica" panose="020B0504020202030204" pitchFamily="34" charset="0"/>
              </a:rPr>
              <a:t>de </a:t>
            </a:r>
            <a:r>
              <a:rPr lang="es-ES" sz="1600" b="1" dirty="0">
                <a:latin typeface="Helvetica" panose="020B0504020202030204" pitchFamily="34" charset="0"/>
              </a:rPr>
              <a:t>los </a:t>
            </a:r>
            <a:r>
              <a:rPr lang="es-ES" sz="1600" b="1" dirty="0" err="1">
                <a:latin typeface="Helvetica" panose="020B0504020202030204" pitchFamily="34" charset="0"/>
              </a:rPr>
              <a:t>React</a:t>
            </a:r>
            <a:r>
              <a:rPr lang="es-ES" sz="1600" b="1" dirty="0">
                <a:latin typeface="Helvetica" panose="020B0504020202030204" pitchFamily="34" charset="0"/>
              </a:rPr>
              <a:t>-EU </a:t>
            </a:r>
            <a:r>
              <a:rPr lang="es-ES" sz="1600" dirty="0" smtClean="0">
                <a:latin typeface="Helvetica" panose="020B0504020202030204" pitchFamily="34" charset="0"/>
              </a:rPr>
              <a:t>y </a:t>
            </a:r>
            <a:r>
              <a:rPr lang="es-ES" sz="1600" dirty="0">
                <a:latin typeface="Helvetica" panose="020B0504020202030204" pitchFamily="34" charset="0"/>
              </a:rPr>
              <a:t>los 441 M procedentes de los </a:t>
            </a:r>
            <a:r>
              <a:rPr lang="es-ES" sz="1600" b="1" dirty="0">
                <a:latin typeface="Helvetica" panose="020B0504020202030204" pitchFamily="34" charset="0"/>
              </a:rPr>
              <a:t>fondos MRR</a:t>
            </a:r>
            <a:r>
              <a:rPr lang="es-ES" sz="1600" dirty="0">
                <a:latin typeface="Helvetica" panose="020B0504020202030204" pitchFamily="34" charset="0"/>
              </a:rPr>
              <a:t>, la parte de los </a:t>
            </a:r>
            <a:r>
              <a:rPr lang="es-ES" sz="1600" dirty="0" err="1">
                <a:latin typeface="Helvetica" panose="020B0504020202030204" pitchFamily="34" charset="0"/>
              </a:rPr>
              <a:t>Next</a:t>
            </a:r>
            <a:r>
              <a:rPr lang="es-ES" sz="1600" dirty="0">
                <a:latin typeface="Helvetica" panose="020B0504020202030204" pitchFamily="34" charset="0"/>
              </a:rPr>
              <a:t> </a:t>
            </a:r>
            <a:r>
              <a:rPr lang="es-ES" sz="1600" dirty="0" err="1">
                <a:latin typeface="Helvetica" panose="020B0504020202030204" pitchFamily="34" charset="0"/>
              </a:rPr>
              <a:t>Generation</a:t>
            </a:r>
            <a:r>
              <a:rPr lang="es-ES" sz="1600" dirty="0">
                <a:latin typeface="Helvetica" panose="020B0504020202030204" pitchFamily="34" charset="0"/>
              </a:rPr>
              <a:t> dedicada a la recuperación económica de los territorios</a:t>
            </a:r>
            <a:r>
              <a:rPr lang="es-ES" sz="1600" dirty="0" smtClean="0">
                <a:latin typeface="Helvetica" panose="020B0504020202030204" pitchFamily="34" charset="0"/>
              </a:rPr>
              <a:t>.</a:t>
            </a:r>
          </a:p>
          <a:p>
            <a:endParaRPr lang="es-ES" sz="1600" dirty="0" smtClean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latin typeface="Helvetica" panose="020B0504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8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86691" y="969818"/>
            <a:ext cx="1013229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Ley de Presupuestos de Aragón para 2023.- Impulso y reequilibrio del Territorio .-               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504020202030204" pitchFamily="34" charset="0"/>
                <a:ea typeface="+mn-ea"/>
                <a:cs typeface="+mn-cs"/>
              </a:rPr>
              <a:t>PRESUPUESTO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504020202030204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778" y="5698836"/>
            <a:ext cx="1516246" cy="4270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20800" y="1551429"/>
            <a:ext cx="991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Helvetica" panose="020B0504020202030204" pitchFamily="34" charset="0"/>
              </a:rPr>
              <a:t>Los presupuestos de la legislatura han sido </a:t>
            </a:r>
            <a:r>
              <a:rPr lang="es-ES" sz="1600" b="1" dirty="0" smtClean="0">
                <a:latin typeface="Helvetica" panose="020B0504020202030204" pitchFamily="34" charset="0"/>
              </a:rPr>
              <a:t>flexibles</a:t>
            </a:r>
            <a:r>
              <a:rPr lang="es-ES" sz="1600" dirty="0" smtClean="0">
                <a:latin typeface="Helvetica" panose="020B0504020202030204" pitchFamily="34" charset="0"/>
              </a:rPr>
              <a:t> y capaces de </a:t>
            </a:r>
            <a:r>
              <a:rPr lang="es-ES" sz="1600" dirty="0">
                <a:latin typeface="Helvetica" panose="020B0504020202030204" pitchFamily="34" charset="0"/>
              </a:rPr>
              <a:t>dar </a:t>
            </a:r>
            <a:r>
              <a:rPr lang="es-ES" sz="1600" b="1" dirty="0">
                <a:latin typeface="Helvetica" panose="020B0504020202030204" pitchFamily="34" charset="0"/>
              </a:rPr>
              <a:t>respuestas </a:t>
            </a:r>
            <a:r>
              <a:rPr lang="es-ES" sz="1600" b="1" dirty="0" smtClean="0">
                <a:latin typeface="Helvetica" panose="020B0504020202030204" pitchFamily="34" charset="0"/>
              </a:rPr>
              <a:t>inmediatas</a:t>
            </a:r>
            <a:endParaRPr lang="es-ES" sz="1600" b="1" dirty="0">
              <a:latin typeface="Helvetica" panose="020B050402020203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107947" y="2377319"/>
            <a:ext cx="2543554" cy="2546627"/>
          </a:xfrm>
          <a:prstGeom prst="ellipse">
            <a:avLst/>
          </a:prstGeom>
          <a:solidFill>
            <a:srgbClr val="30C4A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Presupuesto 2021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7.454 M€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Pacto y Recuperación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428474" y="2105177"/>
            <a:ext cx="2812180" cy="301204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Presupuesto </a:t>
            </a: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1100" kern="0" dirty="0" smtClea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8.250 M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Impulso económico y social y reequilibrio </a:t>
            </a:r>
            <a:r>
              <a:rPr lang="es-ES" sz="1100" kern="0" dirty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territorio</a:t>
            </a:r>
          </a:p>
        </p:txBody>
      </p:sp>
      <p:sp>
        <p:nvSpPr>
          <p:cNvPr id="13" name="Elipse 12"/>
          <p:cNvSpPr/>
          <p:nvPr/>
        </p:nvSpPr>
        <p:spPr>
          <a:xfrm flipH="1">
            <a:off x="5805156" y="2382982"/>
            <a:ext cx="2469663" cy="2535303"/>
          </a:xfrm>
          <a:prstGeom prst="ellipse">
            <a:avLst/>
          </a:prstGeom>
          <a:solidFill>
            <a:srgbClr val="FF00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1100" kern="0" dirty="0" smtClea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Presupuesto 2022</a:t>
            </a:r>
          </a:p>
          <a:p>
            <a:pPr lvl="0" algn="ctr" defTabSz="914400">
              <a:lnSpc>
                <a:spcPct val="107000"/>
              </a:lnSpc>
              <a:spcAft>
                <a:spcPts val="800"/>
              </a:spcAft>
              <a:defRPr/>
            </a:pPr>
            <a:r>
              <a:rPr lang="es-ES" sz="1100" kern="0" dirty="0" smtClea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7.44</a:t>
            </a:r>
            <a:r>
              <a:rPr kumimoji="0" lang="es-E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M€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07000"/>
              </a:lnSpc>
              <a:spcAft>
                <a:spcPts val="800"/>
              </a:spcAft>
            </a:pPr>
            <a:r>
              <a:rPr kumimoji="0" lang="es-ES" sz="11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acia un cambio de </a:t>
            </a:r>
            <a:r>
              <a:rPr lang="es-ES" sz="1100" kern="0" dirty="0" smtClea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ciclo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86691" y="2643690"/>
            <a:ext cx="2071789" cy="2013884"/>
          </a:xfrm>
          <a:prstGeom prst="ellipse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Presupuesto 2020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6.466 M€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El año que </a:t>
            </a:r>
            <a:r>
              <a:rPr kumimoji="0" 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empezó una pandemia mundial 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45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885</TotalTime>
  <Words>2291</Words>
  <Application>Microsoft Office PowerPoint</Application>
  <PresentationFormat>Panorámica</PresentationFormat>
  <Paragraphs>397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Calibri</vt:lpstr>
      <vt:lpstr>Garamond</vt:lpstr>
      <vt:lpstr>Helvetica</vt:lpstr>
      <vt:lpstr>Tahoma</vt:lpstr>
      <vt:lpstr>Times New Roman</vt:lpstr>
      <vt:lpstr>Wingdings</vt:lpstr>
      <vt:lpstr>Orgánico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97</cp:revision>
  <cp:lastPrinted>2022-11-09T16:09:18Z</cp:lastPrinted>
  <dcterms:created xsi:type="dcterms:W3CDTF">2022-07-08T10:41:17Z</dcterms:created>
  <dcterms:modified xsi:type="dcterms:W3CDTF">2022-11-10T19:59:23Z</dcterms:modified>
</cp:coreProperties>
</file>